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52" r:id="rId2"/>
    <p:sldId id="372" r:id="rId3"/>
    <p:sldId id="373" r:id="rId4"/>
    <p:sldId id="257" r:id="rId5"/>
    <p:sldId id="344" r:id="rId6"/>
    <p:sldId id="345" r:id="rId7"/>
    <p:sldId id="346" r:id="rId8"/>
    <p:sldId id="347" r:id="rId9"/>
    <p:sldId id="348" r:id="rId10"/>
    <p:sldId id="349" r:id="rId11"/>
    <p:sldId id="258" r:id="rId12"/>
    <p:sldId id="272" r:id="rId13"/>
    <p:sldId id="262" r:id="rId14"/>
    <p:sldId id="273" r:id="rId15"/>
    <p:sldId id="260" r:id="rId16"/>
    <p:sldId id="263" r:id="rId17"/>
    <p:sldId id="363" r:id="rId18"/>
    <p:sldId id="264" r:id="rId19"/>
    <p:sldId id="271" r:id="rId20"/>
    <p:sldId id="265" r:id="rId21"/>
    <p:sldId id="266" r:id="rId22"/>
    <p:sldId id="269" r:id="rId23"/>
    <p:sldId id="268" r:id="rId24"/>
    <p:sldId id="362" r:id="rId25"/>
    <p:sldId id="286" r:id="rId26"/>
    <p:sldId id="332" r:id="rId27"/>
    <p:sldId id="329" r:id="rId28"/>
    <p:sldId id="361" r:id="rId29"/>
    <p:sldId id="353" r:id="rId30"/>
    <p:sldId id="291" r:id="rId31"/>
    <p:sldId id="356" r:id="rId32"/>
    <p:sldId id="330" r:id="rId33"/>
    <p:sldId id="365" r:id="rId34"/>
    <p:sldId id="335" r:id="rId35"/>
    <p:sldId id="290" r:id="rId36"/>
    <p:sldId id="336" r:id="rId37"/>
    <p:sldId id="337" r:id="rId38"/>
    <p:sldId id="338" r:id="rId39"/>
    <p:sldId id="368" r:id="rId40"/>
    <p:sldId id="371" r:id="rId41"/>
    <p:sldId id="369" r:id="rId42"/>
    <p:sldId id="367" r:id="rId43"/>
    <p:sldId id="370" r:id="rId44"/>
    <p:sldId id="339" r:id="rId45"/>
    <p:sldId id="343" r:id="rId46"/>
    <p:sldId id="340" r:id="rId47"/>
    <p:sldId id="359" r:id="rId48"/>
    <p:sldId id="360"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initials="A" lastIdx="3" clrIdx="0">
    <p:extLst>
      <p:ext uri="{19B8F6BF-5375-455C-9EA6-DF929625EA0E}">
        <p15:presenceInfo xmlns:p15="http://schemas.microsoft.com/office/powerpoint/2012/main" userId="f2b9328cf4d8f5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109" d="100"/>
          <a:sy n="109" d="100"/>
        </p:scale>
        <p:origin x="6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03T11:42:50.507" idx="1">
    <p:pos x="3002" y="3329"/>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41C17B-1488-4C2A-B525-0D40E131F7E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50722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1C17B-1488-4C2A-B525-0D40E131F7E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113757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1C17B-1488-4C2A-B525-0D40E131F7E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81905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1C17B-1488-4C2A-B525-0D40E131F7E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330294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1C17B-1488-4C2A-B525-0D40E131F7E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76154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1C17B-1488-4C2A-B525-0D40E131F7E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323352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1C17B-1488-4C2A-B525-0D40E131F7E9}"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85833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1C17B-1488-4C2A-B525-0D40E131F7E9}"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306123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1C17B-1488-4C2A-B525-0D40E131F7E9}"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80938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1C17B-1488-4C2A-B525-0D40E131F7E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140903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1C17B-1488-4C2A-B525-0D40E131F7E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135D-4BB1-433E-922D-683CB626C609}" type="slidenum">
              <a:rPr lang="en-US" smtClean="0"/>
              <a:t>‹#›</a:t>
            </a:fld>
            <a:endParaRPr lang="en-US"/>
          </a:p>
        </p:txBody>
      </p:sp>
    </p:spTree>
    <p:extLst>
      <p:ext uri="{BB962C8B-B14F-4D97-AF65-F5344CB8AC3E}">
        <p14:creationId xmlns:p14="http://schemas.microsoft.com/office/powerpoint/2010/main" val="73521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1C17B-1488-4C2A-B525-0D40E131F7E9}" type="datetimeFigureOut">
              <a:rPr lang="en-US" smtClean="0"/>
              <a:t>4/2/2022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B135D-4BB1-433E-922D-683CB626C609}" type="slidenum">
              <a:rPr lang="en-US" smtClean="0"/>
              <a:t>‹#›</a:t>
            </a:fld>
            <a:endParaRPr lang="en-US"/>
          </a:p>
        </p:txBody>
      </p:sp>
    </p:spTree>
    <p:extLst>
      <p:ext uri="{BB962C8B-B14F-4D97-AF65-F5344CB8AC3E}">
        <p14:creationId xmlns:p14="http://schemas.microsoft.com/office/powerpoint/2010/main" val="345266936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D823F2-A3FA-4AD9-9014-FF9886811D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270" y="429419"/>
            <a:ext cx="7792346" cy="5844260"/>
          </a:xfrm>
        </p:spPr>
      </p:pic>
      <p:sp>
        <p:nvSpPr>
          <p:cNvPr id="3" name="AutoShape 2">
            <a:extLst>
              <a:ext uri="{FF2B5EF4-FFF2-40B4-BE49-F238E27FC236}">
                <a16:creationId xmlns:a16="http://schemas.microsoft.com/office/drawing/2014/main" id="{690191DF-477D-4874-9D9B-D44526158596}"/>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8029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14C9-0479-4BA3-B4BF-33D5A8A4FECE}"/>
              </a:ext>
            </a:extLst>
          </p:cNvPr>
          <p:cNvSpPr>
            <a:spLocks noGrp="1"/>
          </p:cNvSpPr>
          <p:nvPr>
            <p:ph type="title"/>
          </p:nvPr>
        </p:nvSpPr>
        <p:spPr>
          <a:xfrm>
            <a:off x="838199" y="365125"/>
            <a:ext cx="11066585" cy="1325563"/>
          </a:xfrm>
        </p:spPr>
        <p:txBody>
          <a:bodyPr>
            <a:normAutofit/>
          </a:bodyPr>
          <a:lstStyle/>
          <a:p>
            <a:pPr algn="ctr"/>
            <a:r>
              <a:rPr lang="en-US" sz="3200" dirty="0"/>
              <a:t>This was me as minor league athletic trainer in for the Quincy, Ill Cubs in 1972 (I still have the shirt) </a:t>
            </a:r>
          </a:p>
        </p:txBody>
      </p:sp>
      <p:pic>
        <p:nvPicPr>
          <p:cNvPr id="5" name="Content Placeholder 4">
            <a:extLst>
              <a:ext uri="{FF2B5EF4-FFF2-40B4-BE49-F238E27FC236}">
                <a16:creationId xmlns:a16="http://schemas.microsoft.com/office/drawing/2014/main" id="{D2D50F20-B6D8-4B95-943D-2302C6FC40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81" t="-8888" r="-13331" b="-9339"/>
          <a:stretch/>
        </p:blipFill>
        <p:spPr>
          <a:xfrm rot="5400000">
            <a:off x="3112037" y="2075428"/>
            <a:ext cx="5636657" cy="4457608"/>
          </a:xfrm>
        </p:spPr>
      </p:pic>
    </p:spTree>
    <p:extLst>
      <p:ext uri="{BB962C8B-B14F-4D97-AF65-F5344CB8AC3E}">
        <p14:creationId xmlns:p14="http://schemas.microsoft.com/office/powerpoint/2010/main" val="272351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F1E7-5779-4292-86A3-25CE701ED6BC}"/>
              </a:ext>
            </a:extLst>
          </p:cNvPr>
          <p:cNvSpPr>
            <a:spLocks noGrp="1"/>
          </p:cNvSpPr>
          <p:nvPr>
            <p:ph type="title"/>
          </p:nvPr>
        </p:nvSpPr>
        <p:spPr>
          <a:xfrm>
            <a:off x="838200" y="1"/>
            <a:ext cx="10515600" cy="1160584"/>
          </a:xfrm>
        </p:spPr>
        <p:txBody>
          <a:bodyPr>
            <a:normAutofit/>
          </a:bodyPr>
          <a:lstStyle/>
          <a:p>
            <a:pPr algn="ctr"/>
            <a:r>
              <a:rPr lang="en-US" b="1" dirty="0"/>
              <a:t>Time Line</a:t>
            </a:r>
          </a:p>
        </p:txBody>
      </p:sp>
      <p:sp>
        <p:nvSpPr>
          <p:cNvPr id="3" name="Content Placeholder 2">
            <a:extLst>
              <a:ext uri="{FF2B5EF4-FFF2-40B4-BE49-F238E27FC236}">
                <a16:creationId xmlns:a16="http://schemas.microsoft.com/office/drawing/2014/main" id="{192E83F3-45F5-4FF5-863E-A37EF6DCBDAA}"/>
              </a:ext>
            </a:extLst>
          </p:cNvPr>
          <p:cNvSpPr>
            <a:spLocks noGrp="1"/>
          </p:cNvSpPr>
          <p:nvPr>
            <p:ph idx="1"/>
          </p:nvPr>
        </p:nvSpPr>
        <p:spPr>
          <a:xfrm>
            <a:off x="838200" y="1239715"/>
            <a:ext cx="10515600" cy="4937248"/>
          </a:xfrm>
        </p:spPr>
        <p:txBody>
          <a:bodyPr>
            <a:normAutofit fontScale="92500" lnSpcReduction="10000"/>
          </a:bodyPr>
          <a:lstStyle/>
          <a:p>
            <a:pPr marL="514350" indent="-514350">
              <a:buAutoNum type="arabicPlain" startAt="1950"/>
            </a:pPr>
            <a:r>
              <a:rPr lang="en-US" dirty="0"/>
              <a:t>       First NATA Convention and formation of geographical </a:t>
            </a:r>
            <a:r>
              <a:rPr lang="en-US" sz="2800" dirty="0"/>
              <a:t>Districts</a:t>
            </a:r>
          </a:p>
          <a:p>
            <a:pPr marL="514350" indent="-514350">
              <a:buAutoNum type="arabicPlain" startAt="1950"/>
            </a:pPr>
            <a:endParaRPr lang="en-US" dirty="0"/>
          </a:p>
          <a:p>
            <a:pPr marL="0" indent="0">
              <a:buNone/>
            </a:pPr>
            <a:r>
              <a:rPr lang="en-US" sz="2800" dirty="0"/>
              <a:t>	</a:t>
            </a:r>
            <a:r>
              <a:rPr lang="en-US" dirty="0"/>
              <a:t>    District 10 at that time was all of the Canadian Providences</a:t>
            </a:r>
          </a:p>
          <a:p>
            <a:pPr marL="0" indent="0">
              <a:buNone/>
            </a:pPr>
            <a:r>
              <a:rPr lang="en-US" sz="2800" dirty="0"/>
              <a:t>	</a:t>
            </a:r>
            <a:endParaRPr lang="en-US" dirty="0"/>
          </a:p>
          <a:p>
            <a:pPr marL="0" indent="0">
              <a:buNone/>
            </a:pPr>
            <a:r>
              <a:rPr lang="en-US" sz="2800" dirty="0"/>
              <a:t>	</a:t>
            </a:r>
            <a:r>
              <a:rPr lang="en-US" dirty="0"/>
              <a:t>    Washington, Oregon and Alaska were part of District 8 along with </a:t>
            </a:r>
          </a:p>
          <a:p>
            <a:pPr marL="0" indent="0">
              <a:buNone/>
            </a:pPr>
            <a:r>
              <a:rPr lang="en-US" dirty="0"/>
              <a:t>                California, Hawaii and Nevada</a:t>
            </a:r>
          </a:p>
          <a:p>
            <a:pPr marL="0" indent="0">
              <a:buNone/>
            </a:pPr>
            <a:r>
              <a:rPr lang="en-US" sz="2800" dirty="0"/>
              <a:t>	     </a:t>
            </a:r>
          </a:p>
          <a:p>
            <a:pPr marL="0" indent="0">
              <a:buNone/>
            </a:pPr>
            <a:r>
              <a:rPr lang="en-US" sz="2800" dirty="0"/>
              <a:t>                Idaho </a:t>
            </a:r>
            <a:r>
              <a:rPr lang="en-US" dirty="0"/>
              <a:t>and Montana were in </a:t>
            </a:r>
            <a:r>
              <a:rPr lang="en-US" sz="2800" dirty="0"/>
              <a:t> District 7 with Wyoming, </a:t>
            </a:r>
          </a:p>
          <a:p>
            <a:pPr marL="0" indent="0">
              <a:buNone/>
            </a:pPr>
            <a:r>
              <a:rPr lang="en-US" dirty="0"/>
              <a:t>                </a:t>
            </a:r>
            <a:r>
              <a:rPr lang="en-US" sz="2800" dirty="0"/>
              <a:t>Colorado, Arizona, New Mexico and Utah</a:t>
            </a:r>
          </a:p>
          <a:p>
            <a:pPr marL="0" indent="0">
              <a:buNone/>
            </a:pPr>
            <a:endParaRPr lang="en-US" dirty="0"/>
          </a:p>
          <a:p>
            <a:pPr marL="0" indent="0">
              <a:buNone/>
            </a:pPr>
            <a:r>
              <a:rPr lang="en-US" sz="2800" dirty="0"/>
              <a:t>	     </a:t>
            </a:r>
          </a:p>
          <a:p>
            <a:pPr marL="0" indent="0">
              <a:buNone/>
            </a:pPr>
            <a:endParaRPr lang="en-US" sz="2800" dirty="0"/>
          </a:p>
          <a:p>
            <a:pPr marL="514350" indent="-514350">
              <a:buAutoNum type="arabicPlain" startAt="1950"/>
            </a:pPr>
            <a:endParaRPr lang="en-US" dirty="0"/>
          </a:p>
          <a:p>
            <a:pPr marL="0" indent="0">
              <a:buNone/>
            </a:pPr>
            <a:endParaRPr lang="en-US" sz="2800" dirty="0"/>
          </a:p>
        </p:txBody>
      </p:sp>
    </p:spTree>
    <p:extLst>
      <p:ext uri="{BB962C8B-B14F-4D97-AF65-F5344CB8AC3E}">
        <p14:creationId xmlns:p14="http://schemas.microsoft.com/office/powerpoint/2010/main" val="426452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DCBD-8557-47DC-BEE2-32B8F01C676D}"/>
              </a:ext>
            </a:extLst>
          </p:cNvPr>
          <p:cNvSpPr>
            <a:spLocks noGrp="1"/>
          </p:cNvSpPr>
          <p:nvPr>
            <p:ph type="title"/>
          </p:nvPr>
        </p:nvSpPr>
        <p:spPr/>
        <p:txBody>
          <a:bodyPr/>
          <a:lstStyle/>
          <a:p>
            <a:pPr algn="ctr"/>
            <a:r>
              <a:rPr lang="en-US" b="1" dirty="0"/>
              <a:t>Time Line (</a:t>
            </a:r>
            <a:r>
              <a:rPr lang="en-US" b="1" dirty="0" err="1"/>
              <a:t>con’t</a:t>
            </a:r>
            <a:r>
              <a:rPr lang="en-US" b="1" dirty="0"/>
              <a:t>)</a:t>
            </a:r>
          </a:p>
        </p:txBody>
      </p:sp>
      <p:sp>
        <p:nvSpPr>
          <p:cNvPr id="3" name="Content Placeholder 2">
            <a:extLst>
              <a:ext uri="{FF2B5EF4-FFF2-40B4-BE49-F238E27FC236}">
                <a16:creationId xmlns:a16="http://schemas.microsoft.com/office/drawing/2014/main" id="{A85A45E5-D6DA-4BED-9113-FCDD6895F604}"/>
              </a:ext>
            </a:extLst>
          </p:cNvPr>
          <p:cNvSpPr>
            <a:spLocks noGrp="1"/>
          </p:cNvSpPr>
          <p:nvPr>
            <p:ph idx="1"/>
          </p:nvPr>
        </p:nvSpPr>
        <p:spPr>
          <a:xfrm>
            <a:off x="211015" y="1825625"/>
            <a:ext cx="11588262" cy="4351338"/>
          </a:xfrm>
        </p:spPr>
        <p:txBody>
          <a:bodyPr/>
          <a:lstStyle/>
          <a:p>
            <a:pPr marL="914400" lvl="1" indent="-457200">
              <a:buAutoNum type="arabicPlain" startAt="1971"/>
            </a:pPr>
            <a:r>
              <a:rPr lang="en-US" dirty="0"/>
              <a:t>         Proposal made to NATA BOD for District Reorganization-made by Dick                                           </a:t>
            </a:r>
          </a:p>
          <a:p>
            <a:pPr marL="457200" lvl="1" indent="0">
              <a:buNone/>
            </a:pPr>
            <a:r>
              <a:rPr lang="en-US" dirty="0"/>
              <a:t>                  </a:t>
            </a:r>
            <a:r>
              <a:rPr lang="en-US" dirty="0" err="1"/>
              <a:t>Vandervoort</a:t>
            </a:r>
            <a:r>
              <a:rPr lang="en-US" dirty="0"/>
              <a:t> who was the Director of District 8 and WSU Head Athletic </a:t>
            </a:r>
          </a:p>
          <a:p>
            <a:pPr marL="457200" lvl="1" indent="0">
              <a:buNone/>
            </a:pPr>
            <a:r>
              <a:rPr lang="en-US" dirty="0"/>
              <a:t>                  Trainer</a:t>
            </a:r>
          </a:p>
          <a:p>
            <a:pPr marL="457200" lvl="1" indent="0">
              <a:buNone/>
            </a:pPr>
            <a:endParaRPr lang="en-US" dirty="0"/>
          </a:p>
          <a:p>
            <a:pPr marL="457200" lvl="1" indent="0">
              <a:buNone/>
            </a:pPr>
            <a:r>
              <a:rPr lang="en-US" dirty="0"/>
              <a:t>1972     * NATA Approves Restructuring D-10 from Canadian Providences only to</a:t>
            </a:r>
          </a:p>
          <a:p>
            <a:pPr marL="914400" lvl="2" indent="0">
              <a:buNone/>
            </a:pPr>
            <a:r>
              <a:rPr lang="en-US" sz="2400" dirty="0"/>
              <a:t>           Washington, Oregon, Idaho, Montana, Alaska, Saskatchewan, BC &amp; Alberta</a:t>
            </a:r>
          </a:p>
          <a:p>
            <a:pPr marL="914400" lvl="2" indent="0">
              <a:buNone/>
            </a:pPr>
            <a:r>
              <a:rPr lang="en-US" sz="2400" dirty="0"/>
              <a:t>       *  First District 10 meeting and elections held</a:t>
            </a:r>
          </a:p>
          <a:p>
            <a:pPr marL="914400" lvl="2" indent="0">
              <a:buNone/>
            </a:pPr>
            <a:r>
              <a:rPr lang="en-US" sz="2400" dirty="0"/>
              <a:t>       *  Sherry </a:t>
            </a:r>
            <a:r>
              <a:rPr lang="en-US" sz="2400" dirty="0" err="1"/>
              <a:t>Kosek-Babagian</a:t>
            </a:r>
            <a:r>
              <a:rPr lang="en-US" sz="2400" dirty="0"/>
              <a:t> (U of W) first female to take and pass NATA BOC exam.</a:t>
            </a:r>
          </a:p>
          <a:p>
            <a:pPr marL="914400" lvl="2" indent="0">
              <a:buNone/>
            </a:pPr>
            <a:endParaRPr lang="en-US" sz="2400" dirty="0"/>
          </a:p>
          <a:p>
            <a:pPr marL="514350" indent="-514350">
              <a:buAutoNum type="arabicPlain" startAt="1971"/>
            </a:pPr>
            <a:endParaRPr lang="en-US" dirty="0"/>
          </a:p>
        </p:txBody>
      </p:sp>
    </p:spTree>
    <p:extLst>
      <p:ext uri="{BB962C8B-B14F-4D97-AF65-F5344CB8AC3E}">
        <p14:creationId xmlns:p14="http://schemas.microsoft.com/office/powerpoint/2010/main" val="317167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0C24-39BE-4135-BF08-5CB538FFF225}"/>
              </a:ext>
            </a:extLst>
          </p:cNvPr>
          <p:cNvSpPr>
            <a:spLocks noGrp="1"/>
          </p:cNvSpPr>
          <p:nvPr>
            <p:ph type="title"/>
          </p:nvPr>
        </p:nvSpPr>
        <p:spPr/>
        <p:txBody>
          <a:bodyPr/>
          <a:lstStyle/>
          <a:p>
            <a:r>
              <a:rPr lang="en-US" b="1" dirty="0"/>
              <a:t>Realignment in 1971</a:t>
            </a:r>
          </a:p>
        </p:txBody>
      </p:sp>
      <p:sp>
        <p:nvSpPr>
          <p:cNvPr id="3" name="Content Placeholder 2">
            <a:extLst>
              <a:ext uri="{FF2B5EF4-FFF2-40B4-BE49-F238E27FC236}">
                <a16:creationId xmlns:a16="http://schemas.microsoft.com/office/drawing/2014/main" id="{3284DA95-20D3-4757-85CF-C3AF0B28E558}"/>
              </a:ext>
            </a:extLst>
          </p:cNvPr>
          <p:cNvSpPr>
            <a:spLocks noGrp="1"/>
          </p:cNvSpPr>
          <p:nvPr>
            <p:ph idx="1"/>
          </p:nvPr>
        </p:nvSpPr>
        <p:spPr>
          <a:xfrm>
            <a:off x="263768" y="2044821"/>
            <a:ext cx="10594731" cy="4351338"/>
          </a:xfrm>
        </p:spPr>
        <p:txBody>
          <a:bodyPr/>
          <a:lstStyle/>
          <a:p>
            <a:pPr marL="0" indent="0">
              <a:buNone/>
            </a:pPr>
            <a:r>
              <a:rPr lang="en-US" dirty="0"/>
              <a:t>Dick </a:t>
            </a:r>
            <a:r>
              <a:rPr lang="en-US" dirty="0" err="1"/>
              <a:t>Vandervoort</a:t>
            </a:r>
            <a:r>
              <a:rPr lang="en-US" dirty="0"/>
              <a:t>, head athletic Trainer</a:t>
            </a:r>
          </a:p>
          <a:p>
            <a:pPr marL="0" indent="0">
              <a:buNone/>
            </a:pPr>
            <a:r>
              <a:rPr lang="en-US" dirty="0"/>
              <a:t>at WSU was the Director of District 8.</a:t>
            </a:r>
          </a:p>
          <a:p>
            <a:pPr marL="0" indent="0">
              <a:buNone/>
            </a:pPr>
            <a:endParaRPr lang="en-US" dirty="0"/>
          </a:p>
          <a:p>
            <a:pPr marL="0" indent="0">
              <a:buNone/>
            </a:pPr>
            <a:r>
              <a:rPr lang="en-US" dirty="0"/>
              <a:t>He was charged with reorganization of     </a:t>
            </a:r>
          </a:p>
          <a:p>
            <a:pPr marL="0" indent="0">
              <a:buNone/>
            </a:pPr>
            <a:r>
              <a:rPr lang="en-US" dirty="0"/>
              <a:t>the original Districts to increase com-</a:t>
            </a:r>
          </a:p>
          <a:p>
            <a:pPr marL="0" indent="0">
              <a:buNone/>
            </a:pPr>
            <a:r>
              <a:rPr lang="en-US" dirty="0" err="1"/>
              <a:t>munication</a:t>
            </a:r>
            <a:r>
              <a:rPr lang="en-US" dirty="0"/>
              <a:t> and due to challenges with</a:t>
            </a:r>
          </a:p>
          <a:p>
            <a:pPr marL="0" indent="0">
              <a:buNone/>
            </a:pPr>
            <a:r>
              <a:rPr lang="en-US" dirty="0"/>
              <a:t>geographical boundaries</a:t>
            </a:r>
          </a:p>
        </p:txBody>
      </p:sp>
      <p:pic>
        <p:nvPicPr>
          <p:cNvPr id="2050" name="Picture 2" descr="Title #23">
            <a:extLst>
              <a:ext uri="{FF2B5EF4-FFF2-40B4-BE49-F238E27FC236}">
                <a16:creationId xmlns:a16="http://schemas.microsoft.com/office/drawing/2014/main" id="{A8C6258B-1355-4E10-A398-21243936D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584" y="1258154"/>
            <a:ext cx="37528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4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F230-B58E-43DA-9437-87B364BCB5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E9DBC8-1B9C-4F00-8680-A9B4034091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704" y="271474"/>
            <a:ext cx="5413583" cy="6586526"/>
          </a:xfrm>
        </p:spPr>
      </p:pic>
    </p:spTree>
    <p:extLst>
      <p:ext uri="{BB962C8B-B14F-4D97-AF65-F5344CB8AC3E}">
        <p14:creationId xmlns:p14="http://schemas.microsoft.com/office/powerpoint/2010/main" val="425749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722C-0472-40EB-BFD3-CDB4260315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BC0B1F9-A269-4F3F-A039-41F850FDEB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07979" y="839665"/>
            <a:ext cx="6594231" cy="5178670"/>
          </a:xfrm>
        </p:spPr>
      </p:pic>
    </p:spTree>
    <p:extLst>
      <p:ext uri="{BB962C8B-B14F-4D97-AF65-F5344CB8AC3E}">
        <p14:creationId xmlns:p14="http://schemas.microsoft.com/office/powerpoint/2010/main" val="32426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4072-D0CC-46E2-B9A9-35A84CBD2A99}"/>
              </a:ext>
            </a:extLst>
          </p:cNvPr>
          <p:cNvSpPr>
            <a:spLocks noGrp="1"/>
          </p:cNvSpPr>
          <p:nvPr>
            <p:ph type="title"/>
          </p:nvPr>
        </p:nvSpPr>
        <p:spPr/>
        <p:txBody>
          <a:bodyPr>
            <a:noAutofit/>
          </a:bodyPr>
          <a:lstStyle/>
          <a:p>
            <a:pPr algn="ctr"/>
            <a:r>
              <a:rPr lang="en-US" sz="3200" dirty="0"/>
              <a:t>January, 26, ,1972  NATA BOD Meeting at the </a:t>
            </a:r>
            <a:br>
              <a:rPr lang="en-US" sz="3200" dirty="0"/>
            </a:br>
            <a:r>
              <a:rPr lang="en-US" sz="3200" dirty="0"/>
              <a:t>O-Hare Inn in Chicago. Realignment approval and the Pacific Coast Athletic Trainers’ Association was formed</a:t>
            </a:r>
          </a:p>
        </p:txBody>
      </p:sp>
      <p:pic>
        <p:nvPicPr>
          <p:cNvPr id="5" name="Content Placeholder 4">
            <a:extLst>
              <a:ext uri="{FF2B5EF4-FFF2-40B4-BE49-F238E27FC236}">
                <a16:creationId xmlns:a16="http://schemas.microsoft.com/office/drawing/2014/main" id="{D73FCC81-C2E1-4952-8D8B-817B36D350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968" y="1825625"/>
            <a:ext cx="7934063" cy="4351338"/>
          </a:xfrm>
        </p:spPr>
      </p:pic>
    </p:spTree>
    <p:extLst>
      <p:ext uri="{BB962C8B-B14F-4D97-AF65-F5344CB8AC3E}">
        <p14:creationId xmlns:p14="http://schemas.microsoft.com/office/powerpoint/2010/main" val="146942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33B3-2936-428D-AF90-6DE7EC60CAB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3D3F39-3138-4B71-89DB-CE0D9DB77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901" y="109396"/>
            <a:ext cx="6286499" cy="6639207"/>
          </a:xfrm>
        </p:spPr>
      </p:pic>
    </p:spTree>
    <p:extLst>
      <p:ext uri="{BB962C8B-B14F-4D97-AF65-F5344CB8AC3E}">
        <p14:creationId xmlns:p14="http://schemas.microsoft.com/office/powerpoint/2010/main" val="398437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4A3B-F98B-45DB-ABE8-FBA17E2E4AFC}"/>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BD43276-18AA-49CB-A416-97C019856BB9}"/>
              </a:ext>
            </a:extLst>
          </p:cNvPr>
          <p:cNvSpPr>
            <a:spLocks noGrp="1"/>
          </p:cNvSpPr>
          <p:nvPr>
            <p:ph idx="1"/>
          </p:nvPr>
        </p:nvSpPr>
        <p:spPr>
          <a:xfrm>
            <a:off x="838200" y="1186962"/>
            <a:ext cx="10515600" cy="4990001"/>
          </a:xfrm>
        </p:spPr>
        <p:txBody>
          <a:bodyPr>
            <a:normAutofit/>
          </a:bodyPr>
          <a:lstStyle/>
          <a:p>
            <a:r>
              <a:rPr lang="en-US" sz="3200" dirty="0"/>
              <a:t>The first District Meeting was held in Eugene, OR on July 23, 1972 at the Black Angus Inn, prior to the American Academy of Orthopedic Surgeons Sports Medicine Meeting</a:t>
            </a:r>
          </a:p>
          <a:p>
            <a:pPr marL="0" indent="0">
              <a:buNone/>
            </a:pPr>
            <a:endParaRPr lang="en-US" sz="3200" dirty="0"/>
          </a:p>
          <a:p>
            <a:r>
              <a:rPr lang="en-US" sz="3200" dirty="0"/>
              <a:t>Primary function was to elect officers</a:t>
            </a:r>
          </a:p>
          <a:p>
            <a:pPr marL="0" indent="0">
              <a:buNone/>
            </a:pPr>
            <a:endParaRPr lang="en-US" sz="3200" dirty="0"/>
          </a:p>
          <a:p>
            <a:r>
              <a:rPr lang="en-US" sz="3200" dirty="0"/>
              <a:t>10 members were present, voting members unable to attend the meeting were provided mail ballots, a total of 19 ballots were cast. </a:t>
            </a:r>
          </a:p>
        </p:txBody>
      </p:sp>
    </p:spTree>
    <p:extLst>
      <p:ext uri="{BB962C8B-B14F-4D97-AF65-F5344CB8AC3E}">
        <p14:creationId xmlns:p14="http://schemas.microsoft.com/office/powerpoint/2010/main" val="3299637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9E47-ECB6-4498-9986-06A4E44754B9}"/>
              </a:ext>
            </a:extLst>
          </p:cNvPr>
          <p:cNvSpPr>
            <a:spLocks noGrp="1"/>
          </p:cNvSpPr>
          <p:nvPr>
            <p:ph type="title"/>
          </p:nvPr>
        </p:nvSpPr>
        <p:spPr>
          <a:xfrm>
            <a:off x="838200" y="365126"/>
            <a:ext cx="10515600" cy="988890"/>
          </a:xfrm>
        </p:spPr>
        <p:txBody>
          <a:bodyPr>
            <a:normAutofit fontScale="90000"/>
          </a:bodyPr>
          <a:lstStyle/>
          <a:p>
            <a:pPr algn="ctr"/>
            <a:r>
              <a:rPr lang="en-US" b="1" dirty="0"/>
              <a:t>The First “10”</a:t>
            </a:r>
            <a:br>
              <a:rPr lang="en-US" b="1" dirty="0"/>
            </a:br>
            <a:r>
              <a:rPr lang="en-US" b="1" dirty="0"/>
              <a:t>(Attendees’ at the first meeting)</a:t>
            </a:r>
          </a:p>
        </p:txBody>
      </p:sp>
      <p:sp>
        <p:nvSpPr>
          <p:cNvPr id="3" name="Content Placeholder 2">
            <a:extLst>
              <a:ext uri="{FF2B5EF4-FFF2-40B4-BE49-F238E27FC236}">
                <a16:creationId xmlns:a16="http://schemas.microsoft.com/office/drawing/2014/main" id="{A37366DE-218F-4F93-802A-1FB1A7A02A03}"/>
              </a:ext>
            </a:extLst>
          </p:cNvPr>
          <p:cNvSpPr>
            <a:spLocks noGrp="1"/>
          </p:cNvSpPr>
          <p:nvPr>
            <p:ph idx="1"/>
          </p:nvPr>
        </p:nvSpPr>
        <p:spPr>
          <a:xfrm>
            <a:off x="838200" y="1617786"/>
            <a:ext cx="11075377" cy="4559178"/>
          </a:xfrm>
        </p:spPr>
        <p:txBody>
          <a:bodyPr>
            <a:normAutofit fontScale="92500" lnSpcReduction="20000"/>
          </a:bodyPr>
          <a:lstStyle/>
          <a:p>
            <a:pPr marL="0" indent="0">
              <a:buNone/>
            </a:pPr>
            <a:r>
              <a:rPr lang="en-US" dirty="0"/>
              <a:t>   John Anderson – University of Washington, Assistant Athletic Trainer	</a:t>
            </a:r>
          </a:p>
          <a:p>
            <a:pPr marL="0" indent="0">
              <a:buNone/>
            </a:pPr>
            <a:r>
              <a:rPr lang="en-US" dirty="0"/>
              <a:t>   Wayne Rasmussen – The Seattle Sports Medicine Clinic</a:t>
            </a:r>
          </a:p>
          <a:p>
            <a:pPr marL="0" indent="0">
              <a:buNone/>
            </a:pPr>
            <a:r>
              <a:rPr lang="en-US" dirty="0"/>
              <a:t>*Dick Irvin – Oregon State University, Program Director</a:t>
            </a:r>
          </a:p>
          <a:p>
            <a:pPr marL="0" indent="0">
              <a:buNone/>
            </a:pPr>
            <a:r>
              <a:rPr lang="en-US" dirty="0"/>
              <a:t>   Sherry </a:t>
            </a:r>
            <a:r>
              <a:rPr lang="en-US" dirty="0" err="1"/>
              <a:t>Kosek</a:t>
            </a:r>
            <a:r>
              <a:rPr lang="en-US" dirty="0"/>
              <a:t> </a:t>
            </a:r>
            <a:r>
              <a:rPr lang="en-US" dirty="0" err="1"/>
              <a:t>Babagian</a:t>
            </a:r>
            <a:r>
              <a:rPr lang="en-US" dirty="0"/>
              <a:t> – U of W Physical Therapist/Assistant Athletic Trainer</a:t>
            </a:r>
          </a:p>
          <a:p>
            <a:pPr marL="0" indent="0">
              <a:buNone/>
            </a:pPr>
            <a:r>
              <a:rPr lang="en-US" dirty="0"/>
              <a:t>   Dick </a:t>
            </a:r>
            <a:r>
              <a:rPr lang="en-US" dirty="0" err="1"/>
              <a:t>Melhart</a:t>
            </a:r>
            <a:r>
              <a:rPr lang="en-US" dirty="0"/>
              <a:t>-Washington State University, Head Athletic Trainer</a:t>
            </a:r>
          </a:p>
          <a:p>
            <a:pPr marL="0" indent="0">
              <a:buNone/>
            </a:pPr>
            <a:r>
              <a:rPr lang="en-US" dirty="0"/>
              <a:t>* Bud Miller- University of Washington, Head Athletic Trainer</a:t>
            </a:r>
          </a:p>
          <a:p>
            <a:pPr marL="0" indent="0">
              <a:buNone/>
            </a:pPr>
            <a:r>
              <a:rPr lang="en-US" dirty="0"/>
              <a:t>* Bill Robertson- Oregon State University, Head Athletic Trainer</a:t>
            </a:r>
          </a:p>
          <a:p>
            <a:pPr marL="0" indent="0">
              <a:buNone/>
            </a:pPr>
            <a:r>
              <a:rPr lang="en-US" dirty="0"/>
              <a:t>* Bill </a:t>
            </a:r>
            <a:r>
              <a:rPr lang="en-US" dirty="0" err="1"/>
              <a:t>Semon</a:t>
            </a:r>
            <a:r>
              <a:rPr lang="en-US" dirty="0"/>
              <a:t>- Lewis &amp; Clark College-Head Athletic Trainer</a:t>
            </a:r>
          </a:p>
          <a:p>
            <a:pPr marL="0" indent="0">
              <a:buNone/>
            </a:pPr>
            <a:r>
              <a:rPr lang="en-US" dirty="0"/>
              <a:t>   Gary Smith-Central Washington University, Head Athletic Trainer</a:t>
            </a:r>
          </a:p>
          <a:p>
            <a:pPr marL="0" indent="0">
              <a:buNone/>
            </a:pPr>
            <a:r>
              <a:rPr lang="en-US" dirty="0"/>
              <a:t>* Larry Standifer-University of Oregon, Head Athletic Trainer</a:t>
            </a:r>
          </a:p>
          <a:p>
            <a:pPr marL="0" indent="0">
              <a:buNone/>
            </a:pPr>
            <a:r>
              <a:rPr lang="en-US" dirty="0"/>
              <a:t>        </a:t>
            </a:r>
            <a:r>
              <a:rPr lang="en-US" dirty="0">
                <a:solidFill>
                  <a:srgbClr val="FF0000"/>
                </a:solidFill>
              </a:rPr>
              <a:t>*(indicates deceased) </a:t>
            </a:r>
          </a:p>
        </p:txBody>
      </p:sp>
    </p:spTree>
    <p:extLst>
      <p:ext uri="{BB962C8B-B14F-4D97-AF65-F5344CB8AC3E}">
        <p14:creationId xmlns:p14="http://schemas.microsoft.com/office/powerpoint/2010/main" val="309961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5EF4-D565-4589-B80E-429834D33E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E8FCAA-5AE1-4AEB-934F-99A9750457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38" t="13823" r="11096" b="14874"/>
          <a:stretch/>
        </p:blipFill>
        <p:spPr>
          <a:xfrm>
            <a:off x="3675185" y="1213338"/>
            <a:ext cx="3877408" cy="4580793"/>
          </a:xfrm>
        </p:spPr>
      </p:pic>
    </p:spTree>
    <p:extLst>
      <p:ext uri="{BB962C8B-B14F-4D97-AF65-F5344CB8AC3E}">
        <p14:creationId xmlns:p14="http://schemas.microsoft.com/office/powerpoint/2010/main" val="661558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0E9E-92FC-41AD-92C2-D43F695B34B9}"/>
              </a:ext>
            </a:extLst>
          </p:cNvPr>
          <p:cNvSpPr>
            <a:spLocks noGrp="1"/>
          </p:cNvSpPr>
          <p:nvPr>
            <p:ph type="title"/>
          </p:nvPr>
        </p:nvSpPr>
        <p:spPr>
          <a:xfrm>
            <a:off x="838200" y="365125"/>
            <a:ext cx="10515600" cy="944929"/>
          </a:xfrm>
        </p:spPr>
        <p:txBody>
          <a:bodyPr>
            <a:normAutofit fontScale="90000"/>
          </a:bodyPr>
          <a:lstStyle/>
          <a:p>
            <a:pPr algn="ctr"/>
            <a:br>
              <a:rPr lang="en-US" dirty="0"/>
            </a:br>
            <a:br>
              <a:rPr lang="en-US" dirty="0"/>
            </a:br>
            <a:r>
              <a:rPr lang="en-US" b="1" dirty="0"/>
              <a:t>President/Director</a:t>
            </a:r>
            <a:br>
              <a:rPr lang="en-US" dirty="0"/>
            </a:br>
            <a:r>
              <a:rPr lang="en-US" dirty="0"/>
              <a:t>Sayers “Bud” Miller University of Washington </a:t>
            </a:r>
            <a:br>
              <a:rPr lang="en-US" dirty="0"/>
            </a:br>
            <a:endParaRPr lang="en-US" dirty="0"/>
          </a:p>
        </p:txBody>
      </p:sp>
      <p:pic>
        <p:nvPicPr>
          <p:cNvPr id="3074" name="Picture 2" descr="Title #23">
            <a:extLst>
              <a:ext uri="{FF2B5EF4-FFF2-40B4-BE49-F238E27FC236}">
                <a16:creationId xmlns:a16="http://schemas.microsoft.com/office/drawing/2014/main" id="{BE69D3B6-2C6E-4748-A672-153A68DCBC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0985" y="2071810"/>
            <a:ext cx="330414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4DE5-85C0-4A88-ADAE-91EBE832EE93}"/>
              </a:ext>
            </a:extLst>
          </p:cNvPr>
          <p:cNvSpPr>
            <a:spLocks noGrp="1"/>
          </p:cNvSpPr>
          <p:nvPr>
            <p:ph type="title"/>
          </p:nvPr>
        </p:nvSpPr>
        <p:spPr/>
        <p:txBody>
          <a:bodyPr/>
          <a:lstStyle/>
          <a:p>
            <a:pPr algn="ctr"/>
            <a:r>
              <a:rPr lang="en-US" b="1" dirty="0"/>
              <a:t>Vice President</a:t>
            </a:r>
            <a:br>
              <a:rPr lang="en-US" dirty="0"/>
            </a:br>
            <a:r>
              <a:rPr lang="en-US" dirty="0"/>
              <a:t>Dick </a:t>
            </a:r>
            <a:r>
              <a:rPr lang="en-US" dirty="0" err="1"/>
              <a:t>Melhart</a:t>
            </a:r>
            <a:r>
              <a:rPr lang="en-US" dirty="0"/>
              <a:t>-Washington State University</a:t>
            </a:r>
          </a:p>
        </p:txBody>
      </p:sp>
      <p:pic>
        <p:nvPicPr>
          <p:cNvPr id="4" name="Content Placeholder 3" descr="Image may contain: 3 people, people smiling, indoor">
            <a:extLst>
              <a:ext uri="{FF2B5EF4-FFF2-40B4-BE49-F238E27FC236}">
                <a16:creationId xmlns:a16="http://schemas.microsoft.com/office/drawing/2014/main" id="{62FA1671-B919-4DAD-BECC-4A93BB71D7D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177" t="16238" r="13074" b="20922"/>
          <a:stretch/>
        </p:blipFill>
        <p:spPr bwMode="auto">
          <a:xfrm>
            <a:off x="4299439" y="2138850"/>
            <a:ext cx="3159369" cy="41811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315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AB53-85A9-4D59-B7B4-D8BE4F2F81F7}"/>
              </a:ext>
            </a:extLst>
          </p:cNvPr>
          <p:cNvSpPr>
            <a:spLocks noGrp="1"/>
          </p:cNvSpPr>
          <p:nvPr>
            <p:ph type="title"/>
          </p:nvPr>
        </p:nvSpPr>
        <p:spPr/>
        <p:txBody>
          <a:bodyPr/>
          <a:lstStyle/>
          <a:p>
            <a:pPr algn="ctr"/>
            <a:r>
              <a:rPr lang="en-US" b="1" dirty="0"/>
              <a:t>Secretary/Treasure</a:t>
            </a:r>
            <a:br>
              <a:rPr lang="en-US" dirty="0"/>
            </a:br>
            <a:r>
              <a:rPr lang="en-US" dirty="0"/>
              <a:t>John Anderson, University of Washington</a:t>
            </a:r>
          </a:p>
        </p:txBody>
      </p:sp>
      <p:pic>
        <p:nvPicPr>
          <p:cNvPr id="5" name="Content Placeholder 4">
            <a:extLst>
              <a:ext uri="{FF2B5EF4-FFF2-40B4-BE49-F238E27FC236}">
                <a16:creationId xmlns:a16="http://schemas.microsoft.com/office/drawing/2014/main" id="{E5DAE1E8-3877-476A-84F4-10ECA4620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152" y="2136643"/>
            <a:ext cx="2570315" cy="3926019"/>
          </a:xfrm>
        </p:spPr>
      </p:pic>
    </p:spTree>
    <p:extLst>
      <p:ext uri="{BB962C8B-B14F-4D97-AF65-F5344CB8AC3E}">
        <p14:creationId xmlns:p14="http://schemas.microsoft.com/office/powerpoint/2010/main" val="90012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E6F3-01C7-4399-AAD6-25402F51FE8D}"/>
              </a:ext>
            </a:extLst>
          </p:cNvPr>
          <p:cNvSpPr>
            <a:spLocks noGrp="1"/>
          </p:cNvSpPr>
          <p:nvPr>
            <p:ph type="title"/>
          </p:nvPr>
        </p:nvSpPr>
        <p:spPr>
          <a:xfrm>
            <a:off x="838200" y="365125"/>
            <a:ext cx="10515600" cy="892175"/>
          </a:xfrm>
        </p:spPr>
        <p:txBody>
          <a:bodyPr>
            <a:normAutofit/>
          </a:bodyPr>
          <a:lstStyle/>
          <a:p>
            <a:pPr algn="ctr"/>
            <a:r>
              <a:rPr lang="en-US" sz="4000" b="1" dirty="0">
                <a:latin typeface="+mn-lt"/>
              </a:rPr>
              <a:t>First Committee Chairs</a:t>
            </a:r>
          </a:p>
        </p:txBody>
      </p:sp>
      <p:sp>
        <p:nvSpPr>
          <p:cNvPr id="3" name="Content Placeholder 2">
            <a:extLst>
              <a:ext uri="{FF2B5EF4-FFF2-40B4-BE49-F238E27FC236}">
                <a16:creationId xmlns:a16="http://schemas.microsoft.com/office/drawing/2014/main" id="{B24B9CC6-A6A4-4217-9188-5BA483FE1F18}"/>
              </a:ext>
            </a:extLst>
          </p:cNvPr>
          <p:cNvSpPr>
            <a:spLocks noGrp="1"/>
          </p:cNvSpPr>
          <p:nvPr>
            <p:ph idx="1"/>
          </p:nvPr>
        </p:nvSpPr>
        <p:spPr>
          <a:xfrm>
            <a:off x="838200" y="1380392"/>
            <a:ext cx="10515600" cy="5249008"/>
          </a:xfrm>
        </p:spPr>
        <p:txBody>
          <a:bodyPr>
            <a:normAutofit fontScale="92500" lnSpcReduction="20000"/>
          </a:bodyPr>
          <a:lstStyle/>
          <a:p>
            <a:pPr marL="0" indent="0">
              <a:buNone/>
            </a:pPr>
            <a:r>
              <a:rPr lang="en-US" dirty="0"/>
              <a:t>	Membership			Gary Smith</a:t>
            </a:r>
          </a:p>
          <a:p>
            <a:pPr marL="0" indent="0">
              <a:buNone/>
            </a:pPr>
            <a:r>
              <a:rPr lang="en-US" dirty="0"/>
              <a:t>	Placement			Larry Standifer</a:t>
            </a:r>
          </a:p>
          <a:p>
            <a:pPr marL="0" indent="0">
              <a:buNone/>
            </a:pPr>
            <a:r>
              <a:rPr lang="en-US" dirty="0"/>
              <a:t>	Public Relations		Jimmy Whitesel</a:t>
            </a:r>
          </a:p>
          <a:p>
            <a:pPr marL="0" indent="0">
              <a:buNone/>
            </a:pPr>
            <a:r>
              <a:rPr lang="en-US" dirty="0"/>
              <a:t>	Constitution/Bylaws		Wayne Rasmussen</a:t>
            </a:r>
          </a:p>
          <a:p>
            <a:pPr marL="0" indent="0">
              <a:buNone/>
            </a:pPr>
            <a:endParaRPr lang="en-US" sz="3900" dirty="0"/>
          </a:p>
          <a:p>
            <a:pPr marL="0" indent="0" algn="ctr">
              <a:buNone/>
            </a:pPr>
            <a:r>
              <a:rPr lang="en-US" sz="4300" b="1" dirty="0"/>
              <a:t>First State Representatives</a:t>
            </a:r>
          </a:p>
          <a:p>
            <a:pPr marL="0" indent="0" algn="ctr">
              <a:buNone/>
            </a:pPr>
            <a:endParaRPr lang="en-US" sz="3900" dirty="0"/>
          </a:p>
          <a:p>
            <a:pPr marL="0" indent="0">
              <a:buNone/>
            </a:pPr>
            <a:r>
              <a:rPr lang="en-US" dirty="0"/>
              <a:t>	Idaho				Bob </a:t>
            </a:r>
            <a:r>
              <a:rPr lang="en-US" dirty="0" err="1"/>
              <a:t>Beeten</a:t>
            </a:r>
            <a:r>
              <a:rPr lang="en-US" dirty="0"/>
              <a:t>, Idaho State University</a:t>
            </a:r>
          </a:p>
          <a:p>
            <a:pPr marL="0" indent="0">
              <a:buNone/>
            </a:pPr>
            <a:r>
              <a:rPr lang="en-US" dirty="0"/>
              <a:t>	Oregon			Leo Marty, Portland Trailblazers</a:t>
            </a:r>
          </a:p>
          <a:p>
            <a:pPr marL="0" indent="0">
              <a:buNone/>
            </a:pPr>
            <a:r>
              <a:rPr lang="en-US" dirty="0"/>
              <a:t>	Montana			Naseby Rhinehart, University of Montana</a:t>
            </a:r>
          </a:p>
          <a:p>
            <a:pPr marL="0" indent="0">
              <a:buNone/>
            </a:pPr>
            <a:r>
              <a:rPr lang="en-US" dirty="0"/>
              <a:t>            Washington			Bud Miller-University of Washington</a:t>
            </a:r>
          </a:p>
          <a:p>
            <a:pPr marL="0" indent="0">
              <a:buNone/>
            </a:pPr>
            <a:r>
              <a:rPr lang="en-US" dirty="0"/>
              <a:t>	Alaska				Vacant</a:t>
            </a:r>
          </a:p>
        </p:txBody>
      </p:sp>
    </p:spTree>
    <p:extLst>
      <p:ext uri="{BB962C8B-B14F-4D97-AF65-F5344CB8AC3E}">
        <p14:creationId xmlns:p14="http://schemas.microsoft.com/office/powerpoint/2010/main" val="1220470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FF72-B8DD-4947-AA85-37BF39ACBD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8A1F42-D897-4E50-83CA-CB2A2C38D100}"/>
              </a:ext>
            </a:extLst>
          </p:cNvPr>
          <p:cNvSpPr>
            <a:spLocks noGrp="1"/>
          </p:cNvSpPr>
          <p:nvPr>
            <p:ph idx="1"/>
          </p:nvPr>
        </p:nvSpPr>
        <p:spPr>
          <a:xfrm>
            <a:off x="838200" y="800100"/>
            <a:ext cx="10515600" cy="5376863"/>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Sherry </a:t>
            </a:r>
            <a:r>
              <a:rPr lang="en-US" dirty="0" err="1"/>
              <a:t>Kosek-Babagian</a:t>
            </a:r>
            <a:r>
              <a:rPr lang="en-US" dirty="0"/>
              <a:t>                                  Gary Smith</a:t>
            </a:r>
          </a:p>
        </p:txBody>
      </p:sp>
      <p:pic>
        <p:nvPicPr>
          <p:cNvPr id="4" name="Picture 3">
            <a:extLst>
              <a:ext uri="{FF2B5EF4-FFF2-40B4-BE49-F238E27FC236}">
                <a16:creationId xmlns:a16="http://schemas.microsoft.com/office/drawing/2014/main" id="{62D7219D-9479-4247-8EDB-C0C6E6E2663A}"/>
              </a:ext>
            </a:extLst>
          </p:cNvPr>
          <p:cNvPicPr>
            <a:picLocks noChangeAspect="1"/>
          </p:cNvPicPr>
          <p:nvPr/>
        </p:nvPicPr>
        <p:blipFill rotWithShape="1">
          <a:blip r:embed="rId2">
            <a:extLst>
              <a:ext uri="{28A0092B-C50C-407E-A947-70E740481C1C}">
                <a14:useLocalDpi xmlns:a14="http://schemas.microsoft.com/office/drawing/2010/main" val="0"/>
              </a:ext>
            </a:extLst>
          </a:blip>
          <a:srcRect l="5542" t="8895" r="4999" b="7018"/>
          <a:stretch/>
        </p:blipFill>
        <p:spPr>
          <a:xfrm rot="5400000">
            <a:off x="1026305" y="1202935"/>
            <a:ext cx="4842773" cy="3439226"/>
          </a:xfrm>
          <a:prstGeom prst="rect">
            <a:avLst/>
          </a:prstGeom>
        </p:spPr>
      </p:pic>
      <p:pic>
        <p:nvPicPr>
          <p:cNvPr id="5" name="Picture Placeholder 16">
            <a:extLst>
              <a:ext uri="{FF2B5EF4-FFF2-40B4-BE49-F238E27FC236}">
                <a16:creationId xmlns:a16="http://schemas.microsoft.com/office/drawing/2014/main" id="{16761BE4-0E97-48B5-A150-76F3747C349F}"/>
              </a:ext>
            </a:extLst>
          </p:cNvPr>
          <p:cNvPicPr>
            <a:picLocks noChangeAspect="1"/>
          </p:cNvPicPr>
          <p:nvPr/>
        </p:nvPicPr>
        <p:blipFill rotWithShape="1">
          <a:blip r:embed="rId3">
            <a:extLst>
              <a:ext uri="{28A0092B-C50C-407E-A947-70E740481C1C}">
                <a14:useLocalDpi xmlns:a14="http://schemas.microsoft.com/office/drawing/2010/main" val="0"/>
              </a:ext>
            </a:extLst>
          </a:blip>
          <a:srcRect l="5013" t="16221" r="8957"/>
          <a:stretch/>
        </p:blipFill>
        <p:spPr>
          <a:xfrm rot="5400000">
            <a:off x="6220799" y="1241851"/>
            <a:ext cx="4668946" cy="3535223"/>
          </a:xfrm>
          <a:prstGeom prst="rect">
            <a:avLst/>
          </a:prstGeom>
        </p:spPr>
      </p:pic>
    </p:spTree>
    <p:extLst>
      <p:ext uri="{BB962C8B-B14F-4D97-AF65-F5344CB8AC3E}">
        <p14:creationId xmlns:p14="http://schemas.microsoft.com/office/powerpoint/2010/main" val="224106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5105400"/>
            <a:ext cx="5629656" cy="990600"/>
          </a:xfrm>
        </p:spPr>
        <p:txBody>
          <a:bodyPr>
            <a:normAutofit fontScale="90000"/>
          </a:bodyPr>
          <a:lstStyle/>
          <a:p>
            <a:pPr algn="ctr"/>
            <a:r>
              <a:rPr lang="en-US" sz="4000" dirty="0"/>
              <a:t>Naseby Rhinehart</a:t>
            </a:r>
            <a:br>
              <a:rPr lang="en-US" dirty="0"/>
            </a:br>
            <a:r>
              <a:rPr lang="en-US" dirty="0"/>
              <a:t>University of Montana</a:t>
            </a:r>
          </a:p>
        </p:txBody>
      </p:sp>
      <p:sp>
        <p:nvSpPr>
          <p:cNvPr id="4" name="Text Placeholder 3"/>
          <p:cNvSpPr>
            <a:spLocks noGrp="1"/>
          </p:cNvSpPr>
          <p:nvPr>
            <p:ph type="body" sz="half" idx="2"/>
          </p:nvPr>
        </p:nvSpPr>
        <p:spPr>
          <a:xfrm flipH="1">
            <a:off x="6251330" y="5319347"/>
            <a:ext cx="5158723" cy="1459522"/>
          </a:xfrm>
        </p:spPr>
        <p:txBody>
          <a:bodyPr>
            <a:noAutofit/>
          </a:bodyPr>
          <a:lstStyle/>
          <a:p>
            <a:pPr algn="ctr"/>
            <a:r>
              <a:rPr lang="en-US" sz="3600" dirty="0"/>
              <a:t>Leo Marty</a:t>
            </a:r>
          </a:p>
          <a:p>
            <a:pPr algn="ctr"/>
            <a:r>
              <a:rPr lang="en-US" sz="2400" dirty="0"/>
              <a:t>Portland Trailblazers/Portland State Univ</a:t>
            </a:r>
            <a:r>
              <a:rPr lang="en-US" sz="2000" dirty="0"/>
              <a:t>.</a:t>
            </a:r>
          </a:p>
        </p:txBody>
      </p:sp>
      <p:pic>
        <p:nvPicPr>
          <p:cNvPr id="11266" name="Picture 2" descr="Title #49"/>
          <p:cNvPicPr>
            <a:picLocks noChangeAspect="1" noChangeArrowheads="1"/>
          </p:cNvPicPr>
          <p:nvPr/>
        </p:nvPicPr>
        <p:blipFill>
          <a:blip r:embed="rId2" cstate="print"/>
          <a:srcRect/>
          <a:stretch>
            <a:fillRect/>
          </a:stretch>
        </p:blipFill>
        <p:spPr bwMode="auto">
          <a:xfrm>
            <a:off x="1641094" y="140677"/>
            <a:ext cx="3781425" cy="4762500"/>
          </a:xfrm>
          <a:prstGeom prst="rect">
            <a:avLst/>
          </a:prstGeom>
          <a:noFill/>
        </p:spPr>
      </p:pic>
      <p:pic>
        <p:nvPicPr>
          <p:cNvPr id="7" name="Picture 6">
            <a:extLst>
              <a:ext uri="{FF2B5EF4-FFF2-40B4-BE49-F238E27FC236}">
                <a16:creationId xmlns:a16="http://schemas.microsoft.com/office/drawing/2014/main" id="{8A5DFC71-FE80-46ED-8710-023FE2DC9A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7045555" y="140677"/>
            <a:ext cx="3570271" cy="4760361"/>
          </a:xfrm>
          <a:prstGeom prst="rect">
            <a:avLst/>
          </a:prstGeom>
          <a:noFill/>
          <a:ln>
            <a:noFill/>
          </a:ln>
        </p:spPr>
      </p:pic>
    </p:spTree>
    <p:extLst>
      <p:ext uri="{BB962C8B-B14F-4D97-AF65-F5344CB8AC3E}">
        <p14:creationId xmlns:p14="http://schemas.microsoft.com/office/powerpoint/2010/main" val="162030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CF5A-C03D-44D4-BDE0-D337999BF2C4}"/>
              </a:ext>
            </a:extLst>
          </p:cNvPr>
          <p:cNvSpPr>
            <a:spLocks noGrp="1"/>
          </p:cNvSpPr>
          <p:nvPr>
            <p:ph type="title"/>
          </p:nvPr>
        </p:nvSpPr>
        <p:spPr>
          <a:xfrm>
            <a:off x="-2343912" y="1495916"/>
            <a:ext cx="8869725" cy="2368913"/>
          </a:xfrm>
        </p:spPr>
        <p:txBody>
          <a:bodyPr/>
          <a:lstStyle/>
          <a:p>
            <a:endParaRPr lang="en-US" dirty="0"/>
          </a:p>
        </p:txBody>
      </p:sp>
      <p:sp>
        <p:nvSpPr>
          <p:cNvPr id="3" name="Text Placeholder 2">
            <a:extLst>
              <a:ext uri="{FF2B5EF4-FFF2-40B4-BE49-F238E27FC236}">
                <a16:creationId xmlns:a16="http://schemas.microsoft.com/office/drawing/2014/main" id="{56E25CAE-D6E7-4A6E-98A6-75E4BC2098E5}"/>
              </a:ext>
            </a:extLst>
          </p:cNvPr>
          <p:cNvSpPr>
            <a:spLocks noGrp="1"/>
          </p:cNvSpPr>
          <p:nvPr>
            <p:ph type="body" idx="1"/>
          </p:nvPr>
        </p:nvSpPr>
        <p:spPr>
          <a:xfrm>
            <a:off x="356839" y="5874611"/>
            <a:ext cx="10990611" cy="682305"/>
          </a:xfrm>
        </p:spPr>
        <p:txBody>
          <a:bodyPr>
            <a:normAutofit/>
          </a:bodyPr>
          <a:lstStyle/>
          <a:p>
            <a:r>
              <a:rPr lang="en-US" dirty="0"/>
              <a:t>                   Larry Standifer		                                                 Jim Whitesel                               </a:t>
            </a:r>
          </a:p>
        </p:txBody>
      </p:sp>
      <p:pic>
        <p:nvPicPr>
          <p:cNvPr id="1026" name="Picture 2">
            <a:extLst>
              <a:ext uri="{FF2B5EF4-FFF2-40B4-BE49-F238E27FC236}">
                <a16:creationId xmlns:a16="http://schemas.microsoft.com/office/drawing/2014/main" id="{7D406489-4CD5-45D8-9327-20B00EBC2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4" t="-5932" r="-1434" b="13758"/>
          <a:stretch/>
        </p:blipFill>
        <p:spPr bwMode="auto">
          <a:xfrm>
            <a:off x="-896471" y="589246"/>
            <a:ext cx="7987553" cy="4885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imwhitesel.jpg">
            <a:extLst>
              <a:ext uri="{FF2B5EF4-FFF2-40B4-BE49-F238E27FC236}">
                <a16:creationId xmlns:a16="http://schemas.microsoft.com/office/drawing/2014/main" id="{98C375C1-18FE-4F72-B27A-3FABBCB29CBA}"/>
              </a:ext>
            </a:extLst>
          </p:cNvPr>
          <p:cNvPicPr>
            <a:picLocks noChangeAspect="1" noChangeArrowheads="1"/>
          </p:cNvPicPr>
          <p:nvPr/>
        </p:nvPicPr>
        <p:blipFill>
          <a:blip r:embed="rId3" cstate="print"/>
          <a:srcRect/>
          <a:stretch>
            <a:fillRect/>
          </a:stretch>
        </p:blipFill>
        <p:spPr bwMode="auto">
          <a:xfrm>
            <a:off x="7220413" y="902516"/>
            <a:ext cx="3276600" cy="4648200"/>
          </a:xfrm>
          <a:prstGeom prst="rect">
            <a:avLst/>
          </a:prstGeom>
          <a:noFill/>
        </p:spPr>
      </p:pic>
    </p:spTree>
    <p:extLst>
      <p:ext uri="{BB962C8B-B14F-4D97-AF65-F5344CB8AC3E}">
        <p14:creationId xmlns:p14="http://schemas.microsoft.com/office/powerpoint/2010/main" val="126058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4D1C-A267-404D-B0F7-C8A53B0DEBA2}"/>
              </a:ext>
            </a:extLst>
          </p:cNvPr>
          <p:cNvSpPr>
            <a:spLocks noGrp="1"/>
          </p:cNvSpPr>
          <p:nvPr>
            <p:ph type="title"/>
          </p:nvPr>
        </p:nvSpPr>
        <p:spPr>
          <a:xfrm>
            <a:off x="1093177" y="751987"/>
            <a:ext cx="10515600" cy="1325563"/>
          </a:xfrm>
        </p:spPr>
        <p:txBody>
          <a:bodyPr/>
          <a:lstStyle/>
          <a:p>
            <a:endParaRPr lang="en-US" dirty="0"/>
          </a:p>
        </p:txBody>
      </p:sp>
      <p:sp>
        <p:nvSpPr>
          <p:cNvPr id="5" name="TextBox 4">
            <a:extLst>
              <a:ext uri="{FF2B5EF4-FFF2-40B4-BE49-F238E27FC236}">
                <a16:creationId xmlns:a16="http://schemas.microsoft.com/office/drawing/2014/main" id="{555A8C9C-8A66-4AFD-A9DE-0DD398D0BCA2}"/>
              </a:ext>
            </a:extLst>
          </p:cNvPr>
          <p:cNvSpPr txBox="1"/>
          <p:nvPr/>
        </p:nvSpPr>
        <p:spPr>
          <a:xfrm>
            <a:off x="501162" y="627271"/>
            <a:ext cx="5325897" cy="5146409"/>
          </a:xfrm>
          <a:prstGeom prst="rect">
            <a:avLst/>
          </a:prstGeom>
          <a:noFill/>
        </p:spPr>
        <p:txBody>
          <a:bodyPr wrap="square">
            <a:spAutoFit/>
          </a:bodyPr>
          <a:lstStyle/>
          <a:p>
            <a:pPr marL="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From 1973-1975, Dr. Keith Peterson of Seattle Sports Medicine hosted a weekend Symposia on the care and treatment of athletic injuries. District 10 held their business meetings during the lunch hour on Saturday. Bud Miller was the District Director and chaired the one hour meeting.  The luncheon consisted of buckets of Kentucky Fried Chicken. Those known to be in attendance were such notables as Mark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Smaha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Jim Whitesel, Chuck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Karnop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Gary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Craner</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Gary Smith, Larry Standifer, Dick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Melhart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Wayne Rasmussen, Ken Kladnik and others. Dr. Peterson passed away in 2018.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6CD5A2A-B8FE-475A-BF38-2D674B771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076" y="553617"/>
            <a:ext cx="3667498" cy="5473878"/>
          </a:xfrm>
          <a:prstGeom prst="rect">
            <a:avLst/>
          </a:prstGeom>
        </p:spPr>
      </p:pic>
    </p:spTree>
    <p:extLst>
      <p:ext uri="{BB962C8B-B14F-4D97-AF65-F5344CB8AC3E}">
        <p14:creationId xmlns:p14="http://schemas.microsoft.com/office/powerpoint/2010/main" val="23731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CD3B-0709-4E26-B9A1-6878BB77D4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4027953-980C-47E8-9861-CCB65A09CB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91" y="802695"/>
            <a:ext cx="11390418" cy="5252609"/>
          </a:xfrm>
        </p:spPr>
      </p:pic>
    </p:spTree>
    <p:extLst>
      <p:ext uri="{BB962C8B-B14F-4D97-AF65-F5344CB8AC3E}">
        <p14:creationId xmlns:p14="http://schemas.microsoft.com/office/powerpoint/2010/main" val="304614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7F1B-9736-4FFF-B66C-CA34297224C5}"/>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21D656D3-E7F1-40B3-A483-549B9818F0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266" y="269914"/>
            <a:ext cx="3527516" cy="6377432"/>
          </a:xfrm>
        </p:spPr>
      </p:pic>
      <p:pic>
        <p:nvPicPr>
          <p:cNvPr id="9" name="Picture 8">
            <a:extLst>
              <a:ext uri="{FF2B5EF4-FFF2-40B4-BE49-F238E27FC236}">
                <a16:creationId xmlns:a16="http://schemas.microsoft.com/office/drawing/2014/main" id="{3B524E31-80AF-4B0A-956C-B3FCB97FC067}"/>
              </a:ext>
            </a:extLst>
          </p:cNvPr>
          <p:cNvPicPr>
            <a:picLocks noChangeAspect="1"/>
          </p:cNvPicPr>
          <p:nvPr/>
        </p:nvPicPr>
        <p:blipFill rotWithShape="1">
          <a:blip r:embed="rId3">
            <a:extLst>
              <a:ext uri="{28A0092B-C50C-407E-A947-70E740481C1C}">
                <a14:useLocalDpi xmlns:a14="http://schemas.microsoft.com/office/drawing/2010/main" val="0"/>
              </a:ext>
            </a:extLst>
          </a:blip>
          <a:srcRect l="4231" b="2251"/>
          <a:stretch/>
        </p:blipFill>
        <p:spPr>
          <a:xfrm rot="5400000">
            <a:off x="5325940" y="944763"/>
            <a:ext cx="6567854" cy="5027734"/>
          </a:xfrm>
          <a:prstGeom prst="rect">
            <a:avLst/>
          </a:prstGeom>
        </p:spPr>
      </p:pic>
    </p:spTree>
    <p:extLst>
      <p:ext uri="{BB962C8B-B14F-4D97-AF65-F5344CB8AC3E}">
        <p14:creationId xmlns:p14="http://schemas.microsoft.com/office/powerpoint/2010/main" val="46216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D97E-EC0B-417F-B211-66360929A95B}"/>
              </a:ext>
            </a:extLst>
          </p:cNvPr>
          <p:cNvSpPr>
            <a:spLocks noGrp="1"/>
          </p:cNvSpPr>
          <p:nvPr>
            <p:ph type="title"/>
          </p:nvPr>
        </p:nvSpPr>
        <p:spPr/>
        <p:txBody>
          <a:bodyPr/>
          <a:lstStyle/>
          <a:p>
            <a:pPr algn="ctr"/>
            <a:r>
              <a:rPr lang="en-US" b="1" dirty="0"/>
              <a:t>Cari Wood-NWATA 50</a:t>
            </a:r>
            <a:r>
              <a:rPr lang="en-US" b="1" baseline="30000" dirty="0"/>
              <a:t>th</a:t>
            </a:r>
            <a:r>
              <a:rPr lang="en-US" b="1" dirty="0"/>
              <a:t> Anniversary Chair</a:t>
            </a:r>
          </a:p>
        </p:txBody>
      </p:sp>
      <p:pic>
        <p:nvPicPr>
          <p:cNvPr id="5" name="Content Placeholder 4">
            <a:extLst>
              <a:ext uri="{FF2B5EF4-FFF2-40B4-BE49-F238E27FC236}">
                <a16:creationId xmlns:a16="http://schemas.microsoft.com/office/drawing/2014/main" id="{4685E0E1-864A-4C08-BC59-B7794E0FB3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415" y="1825624"/>
            <a:ext cx="4575375" cy="4876067"/>
          </a:xfrm>
        </p:spPr>
      </p:pic>
    </p:spTree>
    <p:extLst>
      <p:ext uri="{BB962C8B-B14F-4D97-AF65-F5344CB8AC3E}">
        <p14:creationId xmlns:p14="http://schemas.microsoft.com/office/powerpoint/2010/main" val="412608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8296-0C90-4692-8205-23AAC50F90CE}"/>
              </a:ext>
            </a:extLst>
          </p:cNvPr>
          <p:cNvSpPr>
            <a:spLocks noGrp="1"/>
          </p:cNvSpPr>
          <p:nvPr>
            <p:ph type="title"/>
          </p:nvPr>
        </p:nvSpPr>
        <p:spPr>
          <a:xfrm>
            <a:off x="838200" y="692189"/>
            <a:ext cx="10515600" cy="5708611"/>
          </a:xfrm>
        </p:spPr>
        <p:txBody>
          <a:bodyPr>
            <a:normAutofit/>
          </a:bodyPr>
          <a:lstStyle/>
          <a:p>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8194" name="Picture 2" descr="See the source image">
            <a:extLst>
              <a:ext uri="{FF2B5EF4-FFF2-40B4-BE49-F238E27FC236}">
                <a16:creationId xmlns:a16="http://schemas.microsoft.com/office/drawing/2014/main" id="{0D85EB4D-66B9-4446-8FAC-9E25C24ECA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7794" y="-66801"/>
            <a:ext cx="4347390" cy="28036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EFBC29-72B3-4388-A0E1-C83C5016F2ED}"/>
              </a:ext>
            </a:extLst>
          </p:cNvPr>
          <p:cNvSpPr txBox="1"/>
          <p:nvPr/>
        </p:nvSpPr>
        <p:spPr>
          <a:xfrm>
            <a:off x="703386" y="2793666"/>
            <a:ext cx="10726614" cy="3539430"/>
          </a:xfrm>
          <a:prstGeom prst="rect">
            <a:avLst/>
          </a:prstGeom>
          <a:noFill/>
        </p:spPr>
        <p:txBody>
          <a:bodyPr wrap="square">
            <a:spAutoFit/>
          </a:bodyPr>
          <a:lstStyle/>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cs typeface="Times New Roman" panose="02020603050405020304" pitchFamily="18" charset="0"/>
              </a:rPr>
              <a:t>From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1976-79, our annual business meetings were held at Portland State University during a Sports Medicine Workshop</a:t>
            </a:r>
            <a:r>
              <a:rPr lang="en-US" sz="2800" dirty="0">
                <a:latin typeface="Times New Roman" panose="02020603050405020304" pitchFamily="18" charset="0"/>
                <a:ea typeface="Calibri" panose="020F0502020204030204" pitchFamily="34" charset="0"/>
                <a:cs typeface="Times New Roman" panose="02020603050405020304" pitchFamily="18" charset="0"/>
              </a:rPr>
              <a:t> hosted by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Leo Marty. It was lead by then District Director, Larry Standifer from the University of Oregon. </a:t>
            </a:r>
            <a:r>
              <a:rPr lang="en-US" sz="2800" dirty="0">
                <a:latin typeface="Times New Roman" panose="02020603050405020304" pitchFamily="18" charset="0"/>
                <a:ea typeface="Calibri" panose="020F0502020204030204" pitchFamily="34" charset="0"/>
                <a:cs typeface="Times New Roman" panose="02020603050405020304" pitchFamily="18" charset="0"/>
              </a:rPr>
              <a:t>Similarly to what we did at Seattle Sports Medicine, we had a luncheon meeting.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922991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D19E-C75D-444E-B63E-53F188B10D4C}"/>
              </a:ext>
            </a:extLst>
          </p:cNvPr>
          <p:cNvSpPr>
            <a:spLocks noGrp="1"/>
          </p:cNvSpPr>
          <p:nvPr>
            <p:ph type="title"/>
          </p:nvPr>
        </p:nvSpPr>
        <p:spPr/>
        <p:txBody>
          <a:bodyPr/>
          <a:lstStyle/>
          <a:p>
            <a:pPr algn="ctr"/>
            <a:r>
              <a:rPr lang="en-US" b="1" dirty="0"/>
              <a:t>The First Stand-Alone Meeting</a:t>
            </a:r>
            <a:br>
              <a:rPr lang="en-US" b="1" dirty="0"/>
            </a:br>
            <a:r>
              <a:rPr lang="en-US" b="1" dirty="0"/>
              <a:t>March 29-30, 1980</a:t>
            </a:r>
          </a:p>
        </p:txBody>
      </p:sp>
      <p:sp>
        <p:nvSpPr>
          <p:cNvPr id="3" name="Content Placeholder 2">
            <a:extLst>
              <a:ext uri="{FF2B5EF4-FFF2-40B4-BE49-F238E27FC236}">
                <a16:creationId xmlns:a16="http://schemas.microsoft.com/office/drawing/2014/main" id="{A2D83D9B-4068-4AFB-BDAE-7E07FCD9A2DB}"/>
              </a:ext>
            </a:extLst>
          </p:cNvPr>
          <p:cNvSpPr>
            <a:spLocks noGrp="1"/>
          </p:cNvSpPr>
          <p:nvPr>
            <p:ph idx="1"/>
          </p:nvPr>
        </p:nvSpPr>
        <p:spPr/>
        <p:txBody>
          <a:bodyPr/>
          <a:lstStyle/>
          <a:p>
            <a:pPr marL="0" indent="0">
              <a:buNone/>
            </a:pPr>
            <a:r>
              <a:rPr lang="en-US" b="1" dirty="0"/>
              <a:t>Co-Chairs:    </a:t>
            </a:r>
          </a:p>
          <a:p>
            <a:pPr marL="0" indent="0">
              <a:buNone/>
            </a:pPr>
            <a:r>
              <a:rPr lang="en-US" dirty="0"/>
              <a:t>	Mark </a:t>
            </a:r>
            <a:r>
              <a:rPr lang="en-US" dirty="0" err="1"/>
              <a:t>Smaha</a:t>
            </a:r>
            <a:r>
              <a:rPr lang="en-US" dirty="0"/>
              <a:t>-WSU Head Athletic Trainer</a:t>
            </a:r>
          </a:p>
          <a:p>
            <a:pPr marL="0" indent="0">
              <a:buNone/>
            </a:pPr>
            <a:r>
              <a:rPr lang="en-US" dirty="0"/>
              <a:t>	Ken Kladnik-Idaho Head Athletic Trainer</a:t>
            </a:r>
          </a:p>
          <a:p>
            <a:pPr marL="0" indent="0">
              <a:buNone/>
            </a:pPr>
            <a:endParaRPr lang="en-US" dirty="0"/>
          </a:p>
          <a:p>
            <a:pPr marL="0" indent="0">
              <a:buNone/>
            </a:pPr>
            <a:r>
              <a:rPr lang="en-US" b="1" dirty="0"/>
              <a:t>Inaugural Student Forum: </a:t>
            </a:r>
          </a:p>
          <a:p>
            <a:pPr marL="0" indent="0">
              <a:buNone/>
            </a:pPr>
            <a:r>
              <a:rPr lang="en-US" dirty="0"/>
              <a:t>	Tom Koto-University of Idaho student</a:t>
            </a:r>
          </a:p>
          <a:p>
            <a:pPr marL="0" indent="0">
              <a:buNone/>
            </a:pPr>
            <a:r>
              <a:rPr lang="en-US" dirty="0"/>
              <a:t>	Barrie Steele-WSU Student</a:t>
            </a:r>
          </a:p>
        </p:txBody>
      </p:sp>
    </p:spTree>
    <p:extLst>
      <p:ext uri="{BB962C8B-B14F-4D97-AF65-F5344CB8AC3E}">
        <p14:creationId xmlns:p14="http://schemas.microsoft.com/office/powerpoint/2010/main" val="222286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A8A5-28B4-4E97-B0F6-52251BC878F6}"/>
              </a:ext>
            </a:extLst>
          </p:cNvPr>
          <p:cNvSpPr>
            <a:spLocks noGrp="1"/>
          </p:cNvSpPr>
          <p:nvPr>
            <p:ph type="title"/>
          </p:nvPr>
        </p:nvSpPr>
        <p:spPr/>
        <p:txBody>
          <a:bodyPr/>
          <a:lstStyle/>
          <a:p>
            <a:endParaRPr lang="en-US"/>
          </a:p>
        </p:txBody>
      </p:sp>
      <p:graphicFrame>
        <p:nvGraphicFramePr>
          <p:cNvPr id="3" name="Object 2">
            <a:extLst>
              <a:ext uri="{FF2B5EF4-FFF2-40B4-BE49-F238E27FC236}">
                <a16:creationId xmlns:a16="http://schemas.microsoft.com/office/drawing/2014/main" id="{D6ABB1BC-C0BE-40AC-972C-3CA7F45A479E}"/>
              </a:ext>
            </a:extLst>
          </p:cNvPr>
          <p:cNvGraphicFramePr>
            <a:graphicFrameLocks noChangeAspect="1"/>
          </p:cNvGraphicFramePr>
          <p:nvPr>
            <p:extLst>
              <p:ext uri="{D42A27DB-BD31-4B8C-83A1-F6EECF244321}">
                <p14:modId xmlns:p14="http://schemas.microsoft.com/office/powerpoint/2010/main" val="986073157"/>
              </p:ext>
            </p:extLst>
          </p:nvPr>
        </p:nvGraphicFramePr>
        <p:xfrm>
          <a:off x="3160728" y="128897"/>
          <a:ext cx="5094534" cy="6600205"/>
        </p:xfrm>
        <a:graphic>
          <a:graphicData uri="http://schemas.openxmlformats.org/presentationml/2006/ole">
            <mc:AlternateContent xmlns:mc="http://schemas.openxmlformats.org/markup-compatibility/2006">
              <mc:Choice xmlns:v="urn:schemas-microsoft-com:vml" Requires="v">
                <p:oleObj spid="_x0000_s2075" name="Acrobat Document" r:id="rId3" imgW="5829199" imgH="7543800" progId="AcroExch.Document.11">
                  <p:embed/>
                </p:oleObj>
              </mc:Choice>
              <mc:Fallback>
                <p:oleObj name="Acrobat Document" r:id="rId3" imgW="5829199" imgH="7543800" progId="AcroExch.Document.11">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728" y="128897"/>
                        <a:ext cx="5094534" cy="660020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3734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570D-948F-4378-886A-8820FBF4097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D2708CD-43C1-4136-8325-FE8655DA48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222" y="163711"/>
            <a:ext cx="9582332" cy="6509650"/>
          </a:xfrm>
          <a:prstGeom prst="rect">
            <a:avLst/>
          </a:prstGeom>
        </p:spPr>
      </p:pic>
    </p:spTree>
    <p:extLst>
      <p:ext uri="{BB962C8B-B14F-4D97-AF65-F5344CB8AC3E}">
        <p14:creationId xmlns:p14="http://schemas.microsoft.com/office/powerpoint/2010/main" val="2730942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3454-CC68-48EE-9FA2-39E742767A23}"/>
              </a:ext>
            </a:extLst>
          </p:cNvPr>
          <p:cNvSpPr>
            <a:spLocks noGrp="1"/>
          </p:cNvSpPr>
          <p:nvPr>
            <p:ph type="title"/>
          </p:nvPr>
        </p:nvSpPr>
        <p:spPr>
          <a:xfrm>
            <a:off x="838200" y="365125"/>
            <a:ext cx="10515600" cy="1050437"/>
          </a:xfrm>
        </p:spPr>
        <p:txBody>
          <a:bodyPr/>
          <a:lstStyle/>
          <a:p>
            <a:pPr algn="ctr"/>
            <a:r>
              <a:rPr lang="en-US" dirty="0"/>
              <a:t>Notable people and events of the NWATA</a:t>
            </a:r>
          </a:p>
        </p:txBody>
      </p:sp>
      <p:sp>
        <p:nvSpPr>
          <p:cNvPr id="3" name="Content Placeholder 2">
            <a:extLst>
              <a:ext uri="{FF2B5EF4-FFF2-40B4-BE49-F238E27FC236}">
                <a16:creationId xmlns:a16="http://schemas.microsoft.com/office/drawing/2014/main" id="{DAEFD8D3-4D4A-4861-A4FF-1B41379F291D}"/>
              </a:ext>
            </a:extLst>
          </p:cNvPr>
          <p:cNvSpPr>
            <a:spLocks noGrp="1"/>
          </p:cNvSpPr>
          <p:nvPr>
            <p:ph idx="1"/>
          </p:nvPr>
        </p:nvSpPr>
        <p:spPr>
          <a:xfrm>
            <a:off x="838200" y="1538868"/>
            <a:ext cx="10515600" cy="4638095"/>
          </a:xfrm>
        </p:spPr>
        <p:txBody>
          <a:bodyPr>
            <a:normAutofit fontScale="92500" lnSpcReduction="20000"/>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Seattle hosted the NATA Convention in 1980. Jim Whitesel was the host Athletic Trainer and Naseby Rhinehart provided the keynote address.</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Mark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Smaha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(WSU) served as the NATA President from 1988-1992, he was also awarded the Eve Becker-Doyle Leadership award in for Lifetime Service 2016.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Jim Whitesel (Seahawks) and staff were named NFL Athletic Staff of the year in 1993.</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Rick Griffin (Seattle Mariners) and his staff were named the Major League Athletic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Traning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Staff of the year in 1999 and in 2013 the Martin-</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Monohan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Award for the best medical staff in MLB.</a:t>
            </a:r>
          </a:p>
          <a:p>
            <a:endParaRPr lang="en-US" sz="1600" dirty="0">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Bob Grams (SPU) served as BOC President from 1988-1992</a:t>
            </a:r>
            <a:r>
              <a:rPr lang="en-US" sz="2400" dirty="0">
                <a:latin typeface="Calibri" panose="020F0502020204030204" pitchFamily="34" charset="0"/>
                <a:ea typeface="Calibri" panose="020F0502020204030204" pitchFamily="34" charset="0"/>
                <a:cs typeface="Times New Roman" panose="02020603050405020304" pitchFamily="18" charset="0"/>
              </a:rPr>
              <a:t> and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Russ Cagle (Willamette University) served as BOC President from 1998-2000.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9576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6330-891F-470B-AED5-3E0F478596C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E7A902-0AA8-4673-91D9-8B1BAE26E6D1}"/>
              </a:ext>
            </a:extLst>
          </p:cNvPr>
          <p:cNvSpPr>
            <a:spLocks noGrp="1"/>
          </p:cNvSpPr>
          <p:nvPr>
            <p:ph idx="1"/>
          </p:nvPr>
        </p:nvSpPr>
        <p:spPr>
          <a:xfrm>
            <a:off x="960864" y="992459"/>
            <a:ext cx="10515600" cy="5029200"/>
          </a:xfrm>
        </p:spPr>
        <p:txBody>
          <a:bodyPr>
            <a:norm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Mark Hoffman (Oregon State) served as the NATA Foundation President 2013-2015.</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Ken Kladnik (Central Washington) served as the Chair of the NATA Foundation Scholarship committee from 2001-2008 and was recognized as the 2008 NATA Foundation Volunteer of the 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Ariko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Iso (Oregon State) was hired as the first full time female athletic trainer in the NFL by the Pittsburgh Steelers in 2002.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Cari Wood becomes the first female District Director in 2013 and also was the first female inducted into the NWATA Hall of Fame in 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5574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2473-9CAE-4EC3-BAAF-6CF1227E594A}"/>
              </a:ext>
            </a:extLst>
          </p:cNvPr>
          <p:cNvSpPr>
            <a:spLocks noGrp="1"/>
          </p:cNvSpPr>
          <p:nvPr>
            <p:ph type="title"/>
          </p:nvPr>
        </p:nvSpPr>
        <p:spPr>
          <a:xfrm>
            <a:off x="838200" y="365126"/>
            <a:ext cx="10515600" cy="681160"/>
          </a:xfrm>
        </p:spPr>
        <p:txBody>
          <a:bodyPr>
            <a:normAutofit fontScale="90000"/>
          </a:bodyPr>
          <a:lstStyle/>
          <a:p>
            <a:pPr algn="ct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NWATA Directors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33DA7A5-093B-423D-8570-C75BED3611CE}"/>
              </a:ext>
            </a:extLst>
          </p:cNvPr>
          <p:cNvSpPr>
            <a:spLocks noGrp="1"/>
          </p:cNvSpPr>
          <p:nvPr>
            <p:ph idx="1"/>
          </p:nvPr>
        </p:nvSpPr>
        <p:spPr>
          <a:xfrm>
            <a:off x="228600" y="861646"/>
            <a:ext cx="11312769" cy="5838092"/>
          </a:xfrm>
        </p:spPr>
        <p:txBody>
          <a:bodyPr>
            <a:normAutofit fontScale="92500" lnSpcReduction="10000"/>
          </a:bodyPr>
          <a:lstStyle/>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Sayers “Bud” Miller			1972-1973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Dick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Melhart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1973-1976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Larry Standifer				1977-1979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Gary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Craner</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1979-1982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Mark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Smaha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1982-1988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Dennis Sealey				1988-1994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Jim Whitesel				1994-1997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Tom Koto				1997-2003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Barrie Steele				2003-2009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Russ Ricardson				2009-2013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Cari Wood				2013-2017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Tony Fitzpatrick				2017-2022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4" indent="0">
              <a:lnSpc>
                <a:spcPct val="15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Kasee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Hildenbrand</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802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6FE9-0AF8-4FB9-9865-F34953E7F86F}"/>
              </a:ext>
            </a:extLst>
          </p:cNvPr>
          <p:cNvSpPr>
            <a:spLocks noGrp="1"/>
          </p:cNvSpPr>
          <p:nvPr>
            <p:ph type="title"/>
          </p:nvPr>
        </p:nvSpPr>
        <p:spPr>
          <a:xfrm>
            <a:off x="202223" y="-342899"/>
            <a:ext cx="11597054" cy="1635368"/>
          </a:xfrm>
        </p:spPr>
        <p:txBody>
          <a:bodyPr>
            <a:normAutofit/>
          </a:bodyPr>
          <a:lstStyle/>
          <a:p>
            <a:pPr algn="ctr"/>
            <a:r>
              <a:rPr lang="en-US" sz="4000" dirty="0"/>
              <a:t>NWATA Hall of Fame Members-inaugural class in 1999</a:t>
            </a:r>
          </a:p>
        </p:txBody>
      </p:sp>
      <p:sp>
        <p:nvSpPr>
          <p:cNvPr id="3" name="Content Placeholder 2">
            <a:extLst>
              <a:ext uri="{FF2B5EF4-FFF2-40B4-BE49-F238E27FC236}">
                <a16:creationId xmlns:a16="http://schemas.microsoft.com/office/drawing/2014/main" id="{E595A28C-6BB9-474E-AC67-FDDBD8639B25}"/>
              </a:ext>
            </a:extLst>
          </p:cNvPr>
          <p:cNvSpPr>
            <a:spLocks noGrp="1"/>
          </p:cNvSpPr>
          <p:nvPr>
            <p:ph idx="1"/>
          </p:nvPr>
        </p:nvSpPr>
        <p:spPr>
          <a:xfrm>
            <a:off x="589085" y="1037492"/>
            <a:ext cx="10764715" cy="5644663"/>
          </a:xfrm>
        </p:spPr>
        <p:txBody>
          <a:bodyPr>
            <a:normAutofit lnSpcReduction="10000"/>
          </a:bodyPr>
          <a:lstStyle/>
          <a:p>
            <a:pPr lvl="2" indent="0">
              <a:lnSpc>
                <a:spcPct val="107000"/>
              </a:lnSpc>
              <a:spcBef>
                <a:spcPts val="0"/>
              </a:spcBef>
              <a:spcAft>
                <a:spcPts val="8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Francis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Packey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Boyle  (Idaho)</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Gary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Craner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(Boise State)</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Gary Smith (Central Washington)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James Whitesel (Seattle Seahawks)</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Mark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Smaha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(Washington State)</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Naseby Rhinehart (Montana)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Bob Peterson (Washington)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Chuck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Karnop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(Montana State)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Dean Adams (Oregon)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Dennis Sealey (Washington)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indent="0">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Phil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Luckey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(Idaho State)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                      </a:t>
            </a:r>
            <a:r>
              <a:rPr lang="en-US" sz="2000" dirty="0">
                <a:solidFill>
                  <a:srgbClr val="FF0000"/>
                </a:solidFill>
              </a:rPr>
              <a:t>* Also NATA HOF</a:t>
            </a:r>
          </a:p>
        </p:txBody>
      </p:sp>
    </p:spTree>
    <p:extLst>
      <p:ext uri="{BB962C8B-B14F-4D97-AF65-F5344CB8AC3E}">
        <p14:creationId xmlns:p14="http://schemas.microsoft.com/office/powerpoint/2010/main" val="14208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B1BB-70F0-499D-B0E3-79A547D3AAFD}"/>
              </a:ext>
            </a:extLst>
          </p:cNvPr>
          <p:cNvSpPr>
            <a:spLocks noGrp="1"/>
          </p:cNvSpPr>
          <p:nvPr>
            <p:ph type="title"/>
          </p:nvPr>
        </p:nvSpPr>
        <p:spPr>
          <a:xfrm>
            <a:off x="395654" y="365125"/>
            <a:ext cx="10958146" cy="1325563"/>
          </a:xfrm>
        </p:spPr>
        <p:txBody>
          <a:bodyPr/>
          <a:lstStyle/>
          <a:p>
            <a:pPr algn="ctr"/>
            <a:r>
              <a:rPr lang="en-US" dirty="0"/>
              <a:t>NWATA Hall of Fame Members (cont.)</a:t>
            </a:r>
          </a:p>
        </p:txBody>
      </p:sp>
      <p:sp>
        <p:nvSpPr>
          <p:cNvPr id="3" name="Content Placeholder 2">
            <a:extLst>
              <a:ext uri="{FF2B5EF4-FFF2-40B4-BE49-F238E27FC236}">
                <a16:creationId xmlns:a16="http://schemas.microsoft.com/office/drawing/2014/main" id="{942A52B9-AA0C-429C-A53D-F80307EAFA4F}"/>
              </a:ext>
            </a:extLst>
          </p:cNvPr>
          <p:cNvSpPr>
            <a:spLocks noGrp="1"/>
          </p:cNvSpPr>
          <p:nvPr>
            <p:ph idx="1"/>
          </p:nvPr>
        </p:nvSpPr>
        <p:spPr>
          <a:xfrm>
            <a:off x="838200" y="1547446"/>
            <a:ext cx="10515600" cy="5240216"/>
          </a:xfrm>
        </p:spPr>
        <p:txBody>
          <a:bodyPr>
            <a:normAutofit fontScale="85000" lnSpcReduction="20000"/>
          </a:bodyPr>
          <a:lstStyle/>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Ken Kladnik (Central Washington)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James “Zeke” Schuldt (Puget Sound)			2002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Dave Kendall (Western Montana)			2004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Tom Koto (St. Luke’s/Boise)</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2004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Barrie Steele (Idaho)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Jim Richards (Northwest University)			2010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Tony Fitzpatrick (Timberline H.S)			2014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Russ Richardson (Western Montana)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Marty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Matney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(Work-Fit/Boeing)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2016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Cari Wood (Redmond, OR H.S)			2018</a:t>
            </a:r>
          </a:p>
          <a:p>
            <a:pPr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Dani Moffit (Idaho State University)			2022</a:t>
            </a:r>
          </a:p>
          <a:p>
            <a:pPr marL="0" indent="0">
              <a:buNone/>
            </a:pPr>
            <a:r>
              <a:rPr lang="en-US" dirty="0">
                <a:solidFill>
                  <a:srgbClr val="FF0000"/>
                </a:solidFill>
              </a:rPr>
              <a:t>             </a:t>
            </a:r>
            <a:r>
              <a:rPr lang="en-US" sz="2800" dirty="0">
                <a:solidFill>
                  <a:srgbClr val="FF0000"/>
                </a:solidFill>
              </a:rPr>
              <a:t>* Also NATA HOF</a:t>
            </a:r>
            <a:endParaRPr lang="en-US" dirty="0">
              <a:solidFill>
                <a:srgbClr val="FF0000"/>
              </a:solidFill>
            </a:endParaRPr>
          </a:p>
        </p:txBody>
      </p:sp>
    </p:spTree>
    <p:extLst>
      <p:ext uri="{BB962C8B-B14F-4D97-AF65-F5344CB8AC3E}">
        <p14:creationId xmlns:p14="http://schemas.microsoft.com/office/powerpoint/2010/main" val="346699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B7EE-1244-437D-8459-EF006D874B68}"/>
              </a:ext>
            </a:extLst>
          </p:cNvPr>
          <p:cNvSpPr>
            <a:spLocks noGrp="1"/>
          </p:cNvSpPr>
          <p:nvPr>
            <p:ph type="title"/>
          </p:nvPr>
        </p:nvSpPr>
        <p:spPr/>
        <p:txBody>
          <a:bodyPr/>
          <a:lstStyle/>
          <a:p>
            <a:pPr algn="ctr"/>
            <a:r>
              <a:rPr lang="en-US" b="1" dirty="0"/>
              <a:t>Alaska Athletic Trainers’ Association-2009</a:t>
            </a:r>
          </a:p>
        </p:txBody>
      </p:sp>
      <p:pic>
        <p:nvPicPr>
          <p:cNvPr id="8194" name="Picture 2" descr="Alaska Athletic Trainers Association">
            <a:extLst>
              <a:ext uri="{FF2B5EF4-FFF2-40B4-BE49-F238E27FC236}">
                <a16:creationId xmlns:a16="http://schemas.microsoft.com/office/drawing/2014/main" id="{F3E02AE6-20E6-44B5-A6EB-91C0692B6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7107" y="2391576"/>
            <a:ext cx="7967662" cy="274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7022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F08B-40B0-4126-BA68-BE8473CA71E2}"/>
              </a:ext>
            </a:extLst>
          </p:cNvPr>
          <p:cNvSpPr>
            <a:spLocks noGrp="1"/>
          </p:cNvSpPr>
          <p:nvPr>
            <p:ph type="title"/>
          </p:nvPr>
        </p:nvSpPr>
        <p:spPr/>
        <p:txBody>
          <a:bodyPr/>
          <a:lstStyle/>
          <a:p>
            <a:pPr algn="ctr"/>
            <a:r>
              <a:rPr lang="en-US" b="1" dirty="0"/>
              <a:t>50</a:t>
            </a:r>
            <a:r>
              <a:rPr lang="en-US" b="1" baseline="30000" dirty="0"/>
              <a:t>th</a:t>
            </a:r>
            <a:r>
              <a:rPr lang="en-US" b="1" dirty="0"/>
              <a:t> Anniversary of the Northwest Athletic Trainers’ Association</a:t>
            </a:r>
          </a:p>
        </p:txBody>
      </p:sp>
      <p:pic>
        <p:nvPicPr>
          <p:cNvPr id="1026" name="Picture 2" descr="See the source image">
            <a:extLst>
              <a:ext uri="{FF2B5EF4-FFF2-40B4-BE49-F238E27FC236}">
                <a16:creationId xmlns:a16="http://schemas.microsoft.com/office/drawing/2014/main" id="{D4816DC3-643E-4359-8C62-42DF3DA74A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97755" y="3783679"/>
            <a:ext cx="3885952" cy="25343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16B31B-3560-411B-A0B9-4745EE20C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23" y="4013711"/>
            <a:ext cx="2842663" cy="2074255"/>
          </a:xfrm>
          <a:prstGeom prst="rect">
            <a:avLst/>
          </a:prstGeom>
        </p:spPr>
      </p:pic>
      <p:pic>
        <p:nvPicPr>
          <p:cNvPr id="7" name="Picture 6">
            <a:extLst>
              <a:ext uri="{FF2B5EF4-FFF2-40B4-BE49-F238E27FC236}">
                <a16:creationId xmlns:a16="http://schemas.microsoft.com/office/drawing/2014/main" id="{1CCE2EA8-C0A2-4321-BF8A-EF4F885C1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425" y="1920935"/>
            <a:ext cx="6055945" cy="1494451"/>
          </a:xfrm>
          <a:prstGeom prst="rect">
            <a:avLst/>
          </a:prstGeom>
        </p:spPr>
      </p:pic>
      <p:pic>
        <p:nvPicPr>
          <p:cNvPr id="9" name="Picture 8">
            <a:extLst>
              <a:ext uri="{FF2B5EF4-FFF2-40B4-BE49-F238E27FC236}">
                <a16:creationId xmlns:a16="http://schemas.microsoft.com/office/drawing/2014/main" id="{56073C23-C979-405F-9592-F25BADB8D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423" y="1690688"/>
            <a:ext cx="4050120" cy="1862744"/>
          </a:xfrm>
          <a:prstGeom prst="rect">
            <a:avLst/>
          </a:prstGeom>
        </p:spPr>
      </p:pic>
      <p:pic>
        <p:nvPicPr>
          <p:cNvPr id="11" name="Picture 10">
            <a:extLst>
              <a:ext uri="{FF2B5EF4-FFF2-40B4-BE49-F238E27FC236}">
                <a16:creationId xmlns:a16="http://schemas.microsoft.com/office/drawing/2014/main" id="{2AB7974B-F189-423D-B885-13EF42D6D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295" y="4192588"/>
            <a:ext cx="3590075" cy="1716505"/>
          </a:xfrm>
          <a:prstGeom prst="rect">
            <a:avLst/>
          </a:prstGeom>
        </p:spPr>
      </p:pic>
    </p:spTree>
    <p:extLst>
      <p:ext uri="{BB962C8B-B14F-4D97-AF65-F5344CB8AC3E}">
        <p14:creationId xmlns:p14="http://schemas.microsoft.com/office/powerpoint/2010/main" val="780167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EC97-8F42-4125-9C59-07E424AC58CA}"/>
              </a:ext>
            </a:extLst>
          </p:cNvPr>
          <p:cNvSpPr>
            <a:spLocks noGrp="1"/>
          </p:cNvSpPr>
          <p:nvPr>
            <p:ph type="title"/>
          </p:nvPr>
        </p:nvSpPr>
        <p:spPr/>
        <p:txBody>
          <a:bodyPr/>
          <a:lstStyle/>
          <a:p>
            <a:pPr algn="ctr"/>
            <a:r>
              <a:rPr lang="en-US" b="1" dirty="0"/>
              <a:t>Idaho Athletic Trainers’ Association-1985</a:t>
            </a:r>
          </a:p>
        </p:txBody>
      </p:sp>
      <p:pic>
        <p:nvPicPr>
          <p:cNvPr id="10242" name="Picture 2" descr="See the source image">
            <a:extLst>
              <a:ext uri="{FF2B5EF4-FFF2-40B4-BE49-F238E27FC236}">
                <a16:creationId xmlns:a16="http://schemas.microsoft.com/office/drawing/2014/main" id="{784979EB-0F1A-49BF-946D-5BD7FD3AA8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8516" y="2082643"/>
            <a:ext cx="5738446" cy="396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1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B1CE-1503-40D7-84C9-BA6D19BB736F}"/>
              </a:ext>
            </a:extLst>
          </p:cNvPr>
          <p:cNvSpPr>
            <a:spLocks noGrp="1"/>
          </p:cNvSpPr>
          <p:nvPr>
            <p:ph type="title"/>
          </p:nvPr>
        </p:nvSpPr>
        <p:spPr/>
        <p:txBody>
          <a:bodyPr/>
          <a:lstStyle/>
          <a:p>
            <a:pPr algn="ctr"/>
            <a:r>
              <a:rPr lang="en-US" b="1" dirty="0"/>
              <a:t>Montana Athletic Trainers’ Association-1983</a:t>
            </a:r>
          </a:p>
        </p:txBody>
      </p:sp>
      <p:pic>
        <p:nvPicPr>
          <p:cNvPr id="9218" name="Picture 2" descr="Picture">
            <a:extLst>
              <a:ext uri="{FF2B5EF4-FFF2-40B4-BE49-F238E27FC236}">
                <a16:creationId xmlns:a16="http://schemas.microsoft.com/office/drawing/2014/main" id="{611E697E-C517-46F6-A22F-E6BBA12FD3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8223" y="2270351"/>
            <a:ext cx="6287965" cy="372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86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4798-72D8-423E-B5DE-A1432FE3C210}"/>
              </a:ext>
            </a:extLst>
          </p:cNvPr>
          <p:cNvSpPr>
            <a:spLocks noGrp="1"/>
          </p:cNvSpPr>
          <p:nvPr>
            <p:ph type="title"/>
          </p:nvPr>
        </p:nvSpPr>
        <p:spPr/>
        <p:txBody>
          <a:bodyPr/>
          <a:lstStyle/>
          <a:p>
            <a:pPr algn="ctr"/>
            <a:r>
              <a:rPr lang="en-US" b="1" dirty="0"/>
              <a:t>Oregon Athletic Trainers’ Society-1983</a:t>
            </a:r>
          </a:p>
        </p:txBody>
      </p:sp>
      <p:pic>
        <p:nvPicPr>
          <p:cNvPr id="6146" name="Picture 2">
            <a:extLst>
              <a:ext uri="{FF2B5EF4-FFF2-40B4-BE49-F238E27FC236}">
                <a16:creationId xmlns:a16="http://schemas.microsoft.com/office/drawing/2014/main" id="{C8765545-FEE1-4167-B7B1-980D9B42F2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034" y="2145559"/>
            <a:ext cx="8265720" cy="357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757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5888-5704-4A8B-BFC7-AC1DB16F02CA}"/>
              </a:ext>
            </a:extLst>
          </p:cNvPr>
          <p:cNvSpPr>
            <a:spLocks noGrp="1"/>
          </p:cNvSpPr>
          <p:nvPr>
            <p:ph type="title"/>
          </p:nvPr>
        </p:nvSpPr>
        <p:spPr>
          <a:xfrm>
            <a:off x="202223" y="365125"/>
            <a:ext cx="11500339" cy="1325563"/>
          </a:xfrm>
        </p:spPr>
        <p:txBody>
          <a:bodyPr/>
          <a:lstStyle/>
          <a:p>
            <a:pPr algn="ctr"/>
            <a:r>
              <a:rPr lang="en-US" b="1" dirty="0"/>
              <a:t>Washington Athletic Trainer’s Association-1983</a:t>
            </a:r>
          </a:p>
        </p:txBody>
      </p:sp>
      <p:pic>
        <p:nvPicPr>
          <p:cNvPr id="7170" name="Picture 2" descr="See the source image">
            <a:extLst>
              <a:ext uri="{FF2B5EF4-FFF2-40B4-BE49-F238E27FC236}">
                <a16:creationId xmlns:a16="http://schemas.microsoft.com/office/drawing/2014/main" id="{5B117211-9026-4C35-9940-B609D79932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842006"/>
            <a:ext cx="5525907" cy="441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6181-82A6-4341-96BC-5C15FD9F49D1}"/>
              </a:ext>
            </a:extLst>
          </p:cNvPr>
          <p:cNvSpPr>
            <a:spLocks noGrp="1"/>
          </p:cNvSpPr>
          <p:nvPr>
            <p:ph type="title"/>
          </p:nvPr>
        </p:nvSpPr>
        <p:spPr>
          <a:xfrm>
            <a:off x="838200" y="105509"/>
            <a:ext cx="10515600" cy="1274883"/>
          </a:xfrm>
        </p:spPr>
        <p:txBody>
          <a:bodyPr/>
          <a:lstStyle/>
          <a:p>
            <a:pPr algn="ctr"/>
            <a:r>
              <a:rPr lang="en-US" b="1" dirty="0"/>
              <a:t>50</a:t>
            </a:r>
            <a:r>
              <a:rPr lang="en-US" b="1" baseline="30000" dirty="0"/>
              <a:t>th</a:t>
            </a:r>
            <a:r>
              <a:rPr lang="en-US" b="1" dirty="0"/>
              <a:t> Anniversary Panel</a:t>
            </a:r>
          </a:p>
        </p:txBody>
      </p:sp>
      <p:sp>
        <p:nvSpPr>
          <p:cNvPr id="5" name="Content Placeholder 4">
            <a:extLst>
              <a:ext uri="{FF2B5EF4-FFF2-40B4-BE49-F238E27FC236}">
                <a16:creationId xmlns:a16="http://schemas.microsoft.com/office/drawing/2014/main" id="{9A7ADCF3-C9C6-458C-8AEF-BE287812778E}"/>
              </a:ext>
            </a:extLst>
          </p:cNvPr>
          <p:cNvSpPr>
            <a:spLocks noGrp="1"/>
          </p:cNvSpPr>
          <p:nvPr>
            <p:ph idx="1"/>
          </p:nvPr>
        </p:nvSpPr>
        <p:spPr>
          <a:xfrm>
            <a:off x="838200" y="1799248"/>
            <a:ext cx="10515600" cy="4351338"/>
          </a:xfrm>
        </p:spPr>
        <p:txBody>
          <a:bodyPr/>
          <a:lstStyle/>
          <a:p>
            <a:endParaRPr lang="en-US" dirty="0"/>
          </a:p>
          <a:p>
            <a:endParaRPr lang="en-US" dirty="0"/>
          </a:p>
          <a:p>
            <a:endParaRPr lang="en-US" dirty="0"/>
          </a:p>
          <a:p>
            <a:endParaRPr lang="en-US" dirty="0"/>
          </a:p>
          <a:p>
            <a:endParaRPr lang="en-US" dirty="0"/>
          </a:p>
          <a:p>
            <a:pPr algn="ctr"/>
            <a:endParaRPr lang="en-US" dirty="0"/>
          </a:p>
          <a:p>
            <a:pPr marL="0" indent="0" algn="ctr">
              <a:buNone/>
            </a:pPr>
            <a:endParaRPr lang="en-US" dirty="0"/>
          </a:p>
          <a:p>
            <a:pPr marL="0" indent="0" algn="ctr">
              <a:buNone/>
            </a:pPr>
            <a:r>
              <a:rPr lang="en-US" sz="4800" dirty="0"/>
              <a:t>Gary </a:t>
            </a:r>
            <a:r>
              <a:rPr lang="en-US" sz="4800" dirty="0" err="1"/>
              <a:t>Craner</a:t>
            </a:r>
            <a:endParaRPr lang="en-US" sz="4800" dirty="0"/>
          </a:p>
        </p:txBody>
      </p:sp>
      <p:pic>
        <p:nvPicPr>
          <p:cNvPr id="4" name="Picture 3">
            <a:extLst>
              <a:ext uri="{FF2B5EF4-FFF2-40B4-BE49-F238E27FC236}">
                <a16:creationId xmlns:a16="http://schemas.microsoft.com/office/drawing/2014/main" id="{243A951E-B52B-4093-B774-5F145FED6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6" y="1280502"/>
            <a:ext cx="3226890" cy="4105458"/>
          </a:xfrm>
          <a:prstGeom prst="rect">
            <a:avLst/>
          </a:prstGeom>
        </p:spPr>
      </p:pic>
    </p:spTree>
    <p:extLst>
      <p:ext uri="{BB962C8B-B14F-4D97-AF65-F5344CB8AC3E}">
        <p14:creationId xmlns:p14="http://schemas.microsoft.com/office/powerpoint/2010/main" val="388451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8D80-E865-44B3-B4A1-4D40391D9C40}"/>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2D450E43-784A-49CF-BA1E-02AD3D5E81F7}"/>
              </a:ext>
            </a:extLst>
          </p:cNvPr>
          <p:cNvSpPr>
            <a:spLocks noGrp="1"/>
          </p:cNvSpPr>
          <p:nvPr>
            <p:ph idx="1"/>
          </p:nvPr>
        </p:nvSpPr>
        <p:spPr>
          <a:xfrm>
            <a:off x="838200" y="1825624"/>
            <a:ext cx="10515600" cy="4831207"/>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endParaRPr lang="en-US" sz="4800" dirty="0"/>
          </a:p>
          <a:p>
            <a:pPr marL="0" indent="0" algn="ctr">
              <a:buNone/>
            </a:pPr>
            <a:r>
              <a:rPr lang="en-US" sz="4800" dirty="0"/>
              <a:t>Sherry </a:t>
            </a:r>
            <a:r>
              <a:rPr lang="en-US" sz="4800" dirty="0" err="1"/>
              <a:t>Kosek-Babagian</a:t>
            </a:r>
            <a:endParaRPr lang="en-US" sz="4800" dirty="0"/>
          </a:p>
        </p:txBody>
      </p:sp>
      <p:pic>
        <p:nvPicPr>
          <p:cNvPr id="7" name="Content Placeholder 4">
            <a:extLst>
              <a:ext uri="{FF2B5EF4-FFF2-40B4-BE49-F238E27FC236}">
                <a16:creationId xmlns:a16="http://schemas.microsoft.com/office/drawing/2014/main" id="{DB5DE827-E63D-498E-918D-FEF44CAE50F1}"/>
              </a:ext>
            </a:extLst>
          </p:cNvPr>
          <p:cNvPicPr>
            <a:picLocks noChangeAspect="1"/>
          </p:cNvPicPr>
          <p:nvPr/>
        </p:nvPicPr>
        <p:blipFill rotWithShape="1">
          <a:blip r:embed="rId2">
            <a:extLst>
              <a:ext uri="{28A0092B-C50C-407E-A947-70E740481C1C}">
                <a14:useLocalDpi xmlns:a14="http://schemas.microsoft.com/office/drawing/2010/main" val="0"/>
              </a:ext>
            </a:extLst>
          </a:blip>
          <a:srcRect l="-9530" t="7886" r="9530" b="-1450"/>
          <a:stretch/>
        </p:blipFill>
        <p:spPr>
          <a:xfrm>
            <a:off x="4043406" y="365125"/>
            <a:ext cx="3374136" cy="5308528"/>
          </a:xfrm>
          <a:prstGeom prst="rect">
            <a:avLst/>
          </a:prstGeom>
        </p:spPr>
      </p:pic>
    </p:spTree>
    <p:extLst>
      <p:ext uri="{BB962C8B-B14F-4D97-AF65-F5344CB8AC3E}">
        <p14:creationId xmlns:p14="http://schemas.microsoft.com/office/powerpoint/2010/main" val="240844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DBF9-3DF8-477F-ADAD-40B5D69CD5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19E8E6-6742-46AF-87CD-4F81AB330782}"/>
              </a:ext>
            </a:extLst>
          </p:cNvPr>
          <p:cNvSpPr>
            <a:spLocks noGrp="1"/>
          </p:cNvSpPr>
          <p:nvPr>
            <p:ph idx="1"/>
          </p:nvPr>
        </p:nvSpPr>
        <p:spPr>
          <a:xfrm>
            <a:off x="624131" y="1825624"/>
            <a:ext cx="10729669" cy="10420278"/>
          </a:xfrm>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lgn="ctr">
              <a:buNone/>
            </a:pPr>
            <a:endParaRPr lang="en-US" dirty="0"/>
          </a:p>
          <a:p>
            <a:pPr marL="0" indent="0" algn="ctr">
              <a:buNone/>
            </a:pPr>
            <a:endParaRPr lang="en-US" dirty="0"/>
          </a:p>
          <a:p>
            <a:pPr marL="0" indent="0" algn="ctr">
              <a:buNone/>
            </a:pPr>
            <a:r>
              <a:rPr lang="en-US" sz="4400" dirty="0"/>
              <a:t>James “Zeke” Schuldt</a:t>
            </a:r>
          </a:p>
        </p:txBody>
      </p:sp>
      <p:pic>
        <p:nvPicPr>
          <p:cNvPr id="3074" name="Picture 2">
            <a:extLst>
              <a:ext uri="{FF2B5EF4-FFF2-40B4-BE49-F238E27FC236}">
                <a16:creationId xmlns:a16="http://schemas.microsoft.com/office/drawing/2014/main" id="{DB867C43-61D4-4C17-AFCE-9C9B2351D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682" y="1210162"/>
            <a:ext cx="3119872" cy="38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679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C53E-06D9-4239-A4B0-D34C07AE29A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8E89C4-C129-442F-85B4-00454DE39B74}"/>
              </a:ext>
            </a:extLst>
          </p:cNvPr>
          <p:cNvSpPr>
            <a:spLocks noGrp="1"/>
          </p:cNvSpPr>
          <p:nvPr>
            <p:ph idx="1"/>
          </p:nvPr>
        </p:nvSpPr>
        <p:spPr>
          <a:xfrm>
            <a:off x="838200" y="852854"/>
            <a:ext cx="10515600" cy="532410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Naseby Rhinehart (1911-1991)</a:t>
            </a:r>
          </a:p>
        </p:txBody>
      </p:sp>
      <p:pic>
        <p:nvPicPr>
          <p:cNvPr id="4" name="Picture 2" descr="See the source image">
            <a:extLst>
              <a:ext uri="{FF2B5EF4-FFF2-40B4-BE49-F238E27FC236}">
                <a16:creationId xmlns:a16="http://schemas.microsoft.com/office/drawing/2014/main" id="{3C7B0EB3-E14D-49FC-B953-E7EA760B4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37" b="26955"/>
          <a:stretch/>
        </p:blipFill>
        <p:spPr bwMode="auto">
          <a:xfrm>
            <a:off x="1317028" y="259618"/>
            <a:ext cx="4009873" cy="4892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AEA436-9B07-4DC0-A50D-DFBF0D9C5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255" y="852854"/>
            <a:ext cx="4854717" cy="4141073"/>
          </a:xfrm>
          <a:prstGeom prst="rect">
            <a:avLst/>
          </a:prstGeom>
        </p:spPr>
      </p:pic>
    </p:spTree>
    <p:extLst>
      <p:ext uri="{BB962C8B-B14F-4D97-AF65-F5344CB8AC3E}">
        <p14:creationId xmlns:p14="http://schemas.microsoft.com/office/powerpoint/2010/main" val="2789746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0F96-A6BE-4F46-B544-BE13A75C9BF4}"/>
              </a:ext>
            </a:extLst>
          </p:cNvPr>
          <p:cNvSpPr>
            <a:spLocks noGrp="1"/>
          </p:cNvSpPr>
          <p:nvPr>
            <p:ph type="title"/>
          </p:nvPr>
        </p:nvSpPr>
        <p:spPr>
          <a:xfrm>
            <a:off x="831850" y="307732"/>
            <a:ext cx="10515600" cy="4254744"/>
          </a:xfrm>
        </p:spPr>
        <p:txBody>
          <a:bodyPr/>
          <a:lstStyle/>
          <a:p>
            <a:endParaRPr lang="en-US" dirty="0"/>
          </a:p>
        </p:txBody>
      </p:sp>
      <p:sp>
        <p:nvSpPr>
          <p:cNvPr id="3" name="Text Placeholder 2">
            <a:extLst>
              <a:ext uri="{FF2B5EF4-FFF2-40B4-BE49-F238E27FC236}">
                <a16:creationId xmlns:a16="http://schemas.microsoft.com/office/drawing/2014/main" id="{16BC5B73-3729-4381-9ECC-DCCBA3230286}"/>
              </a:ext>
            </a:extLst>
          </p:cNvPr>
          <p:cNvSpPr>
            <a:spLocks noGrp="1"/>
          </p:cNvSpPr>
          <p:nvPr>
            <p:ph type="body" idx="1"/>
          </p:nvPr>
        </p:nvSpPr>
        <p:spPr>
          <a:xfrm>
            <a:off x="831850" y="5591908"/>
            <a:ext cx="11360150" cy="958360"/>
          </a:xfrm>
        </p:spPr>
        <p:txBody>
          <a:bodyPr/>
          <a:lstStyle/>
          <a:p>
            <a:endParaRPr lang="en-US" dirty="0"/>
          </a:p>
          <a:p>
            <a:r>
              <a:rPr lang="en-US" dirty="0"/>
              <a:t>         Dennis Murphy                                                Dennis under Naseby’s watchful eye</a:t>
            </a:r>
          </a:p>
        </p:txBody>
      </p:sp>
      <p:pic>
        <p:nvPicPr>
          <p:cNvPr id="4" name="Content Placeholder 8">
            <a:extLst>
              <a:ext uri="{FF2B5EF4-FFF2-40B4-BE49-F238E27FC236}">
                <a16:creationId xmlns:a16="http://schemas.microsoft.com/office/drawing/2014/main" id="{BB1799EA-68C8-4273-8D45-A4787F7D9409}"/>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44550" y="941510"/>
            <a:ext cx="3920755" cy="4843830"/>
          </a:xfrm>
        </p:spPr>
      </p:pic>
      <p:pic>
        <p:nvPicPr>
          <p:cNvPr id="5" name="Picture 4" descr="C:\Users\kkladnik\AppData\Local\Microsoft\Windows\Temporary Internet Files\Content.IE5\USRD5D66\image1.JPG">
            <a:extLst>
              <a:ext uri="{FF2B5EF4-FFF2-40B4-BE49-F238E27FC236}">
                <a16:creationId xmlns:a16="http://schemas.microsoft.com/office/drawing/2014/main" id="{AA0D8246-DF4D-48F1-906A-8D8B51FAB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389" y="606789"/>
            <a:ext cx="3513531" cy="526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3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4668-A056-42D8-955B-3C83C7798D44}"/>
              </a:ext>
            </a:extLst>
          </p:cNvPr>
          <p:cNvSpPr>
            <a:spLocks noGrp="1"/>
          </p:cNvSpPr>
          <p:nvPr>
            <p:ph type="title"/>
          </p:nvPr>
        </p:nvSpPr>
        <p:spPr/>
        <p:txBody>
          <a:bodyPr/>
          <a:lstStyle/>
          <a:p>
            <a:endParaRPr lang="en-US" dirty="0"/>
          </a:p>
        </p:txBody>
      </p:sp>
      <p:pic>
        <p:nvPicPr>
          <p:cNvPr id="6146" name="Picture 2" descr="See the source image">
            <a:extLst>
              <a:ext uri="{FF2B5EF4-FFF2-40B4-BE49-F238E27FC236}">
                <a16:creationId xmlns:a16="http://schemas.microsoft.com/office/drawing/2014/main" id="{2FD86D4C-DD90-4F7C-969B-F9207C1B79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193" y="699600"/>
            <a:ext cx="9709272" cy="54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8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F4E9-7C91-4DB3-A8A7-C452942CE955}"/>
              </a:ext>
            </a:extLst>
          </p:cNvPr>
          <p:cNvSpPr>
            <a:spLocks noGrp="1"/>
          </p:cNvSpPr>
          <p:nvPr>
            <p:ph type="title"/>
          </p:nvPr>
        </p:nvSpPr>
        <p:spPr/>
        <p:txBody>
          <a:bodyPr/>
          <a:lstStyle/>
          <a:p>
            <a:r>
              <a:rPr lang="en-US" dirty="0"/>
              <a:t>Top TV shows</a:t>
            </a:r>
          </a:p>
        </p:txBody>
      </p:sp>
      <p:pic>
        <p:nvPicPr>
          <p:cNvPr id="3074" name="Picture 2" descr="See the source image">
            <a:extLst>
              <a:ext uri="{FF2B5EF4-FFF2-40B4-BE49-F238E27FC236}">
                <a16:creationId xmlns:a16="http://schemas.microsoft.com/office/drawing/2014/main" id="{079F3E12-B296-47A8-962D-4F304344C0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0686" y="1690688"/>
            <a:ext cx="326431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E28F71D7-47BF-4064-A839-00888856E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555" y="634024"/>
            <a:ext cx="45720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a:extLst>
              <a:ext uri="{FF2B5EF4-FFF2-40B4-BE49-F238E27FC236}">
                <a16:creationId xmlns:a16="http://schemas.microsoft.com/office/drawing/2014/main" id="{D8092572-B2A3-411A-AE8C-29A9C3CF6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55" y="3652226"/>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1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3D31-3551-4F00-9829-4D1857092CA6}"/>
              </a:ext>
            </a:extLst>
          </p:cNvPr>
          <p:cNvSpPr>
            <a:spLocks noGrp="1"/>
          </p:cNvSpPr>
          <p:nvPr>
            <p:ph type="title"/>
          </p:nvPr>
        </p:nvSpPr>
        <p:spPr/>
        <p:txBody>
          <a:bodyPr/>
          <a:lstStyle/>
          <a:p>
            <a:r>
              <a:rPr lang="en-US" dirty="0"/>
              <a:t>Top Movies</a:t>
            </a:r>
          </a:p>
        </p:txBody>
      </p:sp>
      <p:pic>
        <p:nvPicPr>
          <p:cNvPr id="4098" name="Picture 2" descr="See the source image">
            <a:extLst>
              <a:ext uri="{FF2B5EF4-FFF2-40B4-BE49-F238E27FC236}">
                <a16:creationId xmlns:a16="http://schemas.microsoft.com/office/drawing/2014/main" id="{60BA115A-51F0-472C-9F3A-571500FEBA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099" y="1690688"/>
            <a:ext cx="288729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49814776-1A82-4FB9-A58C-B34791B5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284" y="2068267"/>
            <a:ext cx="4003431" cy="30025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liverance (Deluxe Edition)">
            <a:extLst>
              <a:ext uri="{FF2B5EF4-FFF2-40B4-BE49-F238E27FC236}">
                <a16:creationId xmlns:a16="http://schemas.microsoft.com/office/drawing/2014/main" id="{12222757-D843-46A0-8921-343F2282C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606" y="1450240"/>
            <a:ext cx="3019425"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6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AE8A-69D2-4433-A47E-81700C6A3CB8}"/>
              </a:ext>
            </a:extLst>
          </p:cNvPr>
          <p:cNvSpPr>
            <a:spLocks noGrp="1"/>
          </p:cNvSpPr>
          <p:nvPr>
            <p:ph type="title"/>
          </p:nvPr>
        </p:nvSpPr>
        <p:spPr/>
        <p:txBody>
          <a:bodyPr/>
          <a:lstStyle/>
          <a:p>
            <a:pPr algn="ctr"/>
            <a:r>
              <a:rPr lang="en-US" dirty="0"/>
              <a:t>Top selling albums </a:t>
            </a:r>
          </a:p>
        </p:txBody>
      </p:sp>
      <p:pic>
        <p:nvPicPr>
          <p:cNvPr id="5122" name="Picture 2" descr="These are the 12 albums that reached No. 1 on the Billboard charts in 1972. (Images courtesy of the record labels)&#10;">
            <a:extLst>
              <a:ext uri="{FF2B5EF4-FFF2-40B4-BE49-F238E27FC236}">
                <a16:creationId xmlns:a16="http://schemas.microsoft.com/office/drawing/2014/main" id="{ED0EF66C-DE86-4CCC-A36A-937926257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6428" y="1618022"/>
            <a:ext cx="9029701" cy="506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6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C13A-5F34-4170-A385-2053C849452E}"/>
              </a:ext>
            </a:extLst>
          </p:cNvPr>
          <p:cNvSpPr>
            <a:spLocks noGrp="1"/>
          </p:cNvSpPr>
          <p:nvPr>
            <p:ph type="title"/>
          </p:nvPr>
        </p:nvSpPr>
        <p:spPr/>
        <p:txBody>
          <a:bodyPr/>
          <a:lstStyle/>
          <a:p>
            <a:pPr algn="ctr"/>
            <a:r>
              <a:rPr lang="en-US" b="1" dirty="0"/>
              <a:t>1972 Facts</a:t>
            </a:r>
          </a:p>
        </p:txBody>
      </p:sp>
      <p:sp>
        <p:nvSpPr>
          <p:cNvPr id="3" name="Content Placeholder 2">
            <a:extLst>
              <a:ext uri="{FF2B5EF4-FFF2-40B4-BE49-F238E27FC236}">
                <a16:creationId xmlns:a16="http://schemas.microsoft.com/office/drawing/2014/main" id="{5A3BC18E-8493-413D-8ECC-6AEE81D187A0}"/>
              </a:ext>
            </a:extLst>
          </p:cNvPr>
          <p:cNvSpPr>
            <a:spLocks noGrp="1"/>
          </p:cNvSpPr>
          <p:nvPr>
            <p:ph idx="1"/>
          </p:nvPr>
        </p:nvSpPr>
        <p:spPr>
          <a:xfrm>
            <a:off x="838199" y="1477108"/>
            <a:ext cx="10961077" cy="4699855"/>
          </a:xfrm>
        </p:spPr>
        <p:txBody>
          <a:bodyPr/>
          <a:lstStyle/>
          <a:p>
            <a:r>
              <a:rPr lang="en-US" dirty="0"/>
              <a:t>Richard Nixon was President                 Average home price  $27,550</a:t>
            </a:r>
          </a:p>
          <a:p>
            <a:r>
              <a:rPr lang="en-US" dirty="0"/>
              <a:t>Atari was introduced                               Average new car        $  3,500</a:t>
            </a:r>
          </a:p>
          <a:p>
            <a:r>
              <a:rPr lang="en-US" dirty="0"/>
              <a:t>Email was introduced		              Average income         $11,800</a:t>
            </a:r>
          </a:p>
          <a:p>
            <a:r>
              <a:rPr lang="en-US" dirty="0"/>
              <a:t>Gallon of gas         52 cents                     Loaf of bread             25 cents</a:t>
            </a:r>
          </a:p>
          <a:p>
            <a:r>
              <a:rPr lang="en-US" dirty="0"/>
              <a:t>Postage stamp        8 cents                     Gallon of milk            $ 1.35</a:t>
            </a:r>
          </a:p>
          <a:p>
            <a:endParaRPr lang="en-US" dirty="0"/>
          </a:p>
          <a:p>
            <a:r>
              <a:rPr lang="en-US" dirty="0"/>
              <a:t>NWATA members                20</a:t>
            </a:r>
          </a:p>
          <a:p>
            <a:endParaRPr lang="en-US" dirty="0"/>
          </a:p>
        </p:txBody>
      </p:sp>
    </p:spTree>
    <p:extLst>
      <p:ext uri="{BB962C8B-B14F-4D97-AF65-F5344CB8AC3E}">
        <p14:creationId xmlns:p14="http://schemas.microsoft.com/office/powerpoint/2010/main" val="2771407095"/>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856</TotalTime>
  <Words>1503</Words>
  <Application>Microsoft Office PowerPoint</Application>
  <PresentationFormat>Widescreen</PresentationFormat>
  <Paragraphs>207</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Calibri Light</vt:lpstr>
      <vt:lpstr>Times New Roman</vt:lpstr>
      <vt:lpstr>Office Theme</vt:lpstr>
      <vt:lpstr>Acrobat Document</vt:lpstr>
      <vt:lpstr>PowerPoint Presentation</vt:lpstr>
      <vt:lpstr>PowerPoint Presentation</vt:lpstr>
      <vt:lpstr>Cari Wood-NWATA 50th Anniversary Chair</vt:lpstr>
      <vt:lpstr>50th Anniversary of the Northwest Athletic Trainers’ Association</vt:lpstr>
      <vt:lpstr>PowerPoint Presentation</vt:lpstr>
      <vt:lpstr>Top TV shows</vt:lpstr>
      <vt:lpstr>Top Movies</vt:lpstr>
      <vt:lpstr>Top selling albums </vt:lpstr>
      <vt:lpstr>1972 Facts</vt:lpstr>
      <vt:lpstr>This was me as minor league athletic trainer in for the Quincy, Ill Cubs in 1972 (I still have the shirt) </vt:lpstr>
      <vt:lpstr>Time Line</vt:lpstr>
      <vt:lpstr>Time Line (con’t)</vt:lpstr>
      <vt:lpstr>Realignment in 1971</vt:lpstr>
      <vt:lpstr>PowerPoint Presentation</vt:lpstr>
      <vt:lpstr>PowerPoint Presentation</vt:lpstr>
      <vt:lpstr>January, 26, ,1972  NATA BOD Meeting at the  O-Hare Inn in Chicago. Realignment approval and the Pacific Coast Athletic Trainers’ Association was formed</vt:lpstr>
      <vt:lpstr>PowerPoint Presentation</vt:lpstr>
      <vt:lpstr>PowerPoint Presentation</vt:lpstr>
      <vt:lpstr>The First “10” (Attendees’ at the first meeting)</vt:lpstr>
      <vt:lpstr>  President/Director Sayers “Bud” Miller University of Washington  </vt:lpstr>
      <vt:lpstr>Vice President Dick Melhart-Washington State University</vt:lpstr>
      <vt:lpstr>Secretary/Treasure John Anderson, University of Washington</vt:lpstr>
      <vt:lpstr>First Committee Chairs</vt:lpstr>
      <vt:lpstr>PowerPoint Presentation</vt:lpstr>
      <vt:lpstr>Naseby Rhinehart University of Montana</vt:lpstr>
      <vt:lpstr>PowerPoint Presentation</vt:lpstr>
      <vt:lpstr>PowerPoint Presentation</vt:lpstr>
      <vt:lpstr>PowerPoint Presentation</vt:lpstr>
      <vt:lpstr>PowerPoint Presentation</vt:lpstr>
      <vt:lpstr> </vt:lpstr>
      <vt:lpstr>The First Stand-Alone Meeting March 29-30, 1980</vt:lpstr>
      <vt:lpstr>PowerPoint Presentation</vt:lpstr>
      <vt:lpstr>PowerPoint Presentation</vt:lpstr>
      <vt:lpstr>Notable people and events of the NWATA</vt:lpstr>
      <vt:lpstr>PowerPoint Presentation</vt:lpstr>
      <vt:lpstr>NWATA Directors </vt:lpstr>
      <vt:lpstr>NWATA Hall of Fame Members-inaugural class in 1999</vt:lpstr>
      <vt:lpstr>NWATA Hall of Fame Members (cont.)</vt:lpstr>
      <vt:lpstr>Alaska Athletic Trainers’ Association-2009</vt:lpstr>
      <vt:lpstr>Idaho Athletic Trainers’ Association-1985</vt:lpstr>
      <vt:lpstr>Montana Athletic Trainers’ Association-1983</vt:lpstr>
      <vt:lpstr>Oregon Athletic Trainers’ Society-1983</vt:lpstr>
      <vt:lpstr>Washington Athletic Trainer’s Association-1983</vt:lpstr>
      <vt:lpstr>50th Anniversary Panel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of the Northwest Athletic Trainers Association</dc:title>
  <dc:creator>Ann</dc:creator>
  <cp:lastModifiedBy>Ann</cp:lastModifiedBy>
  <cp:revision>32</cp:revision>
  <cp:lastPrinted>2021-11-18T01:19:44Z</cp:lastPrinted>
  <dcterms:created xsi:type="dcterms:W3CDTF">2021-10-26T14:18:15Z</dcterms:created>
  <dcterms:modified xsi:type="dcterms:W3CDTF">2022-04-02T17:13:44Z</dcterms:modified>
</cp:coreProperties>
</file>